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2" r:id="rId7"/>
    <p:sldId id="261" r:id="rId8"/>
    <p:sldId id="263" r:id="rId9"/>
    <p:sldId id="264" r:id="rId10"/>
    <p:sldId id="265" r:id="rId11"/>
    <p:sldId id="266" r:id="rId12"/>
    <p:sldId id="268" r:id="rId13"/>
    <p:sldId id="274" r:id="rId14"/>
    <p:sldId id="275" r:id="rId15"/>
    <p:sldId id="267" r:id="rId16"/>
    <p:sldId id="269" r:id="rId17"/>
    <p:sldId id="270" r:id="rId18"/>
    <p:sldId id="271" r:id="rId19"/>
    <p:sldId id="272" r:id="rId20"/>
    <p:sldId id="273" r:id="rId21"/>
  </p:sldIdLst>
  <p:sldSz cx="18288000" cy="10287000"/>
  <p:notesSz cx="6858000" cy="9144000"/>
  <p:embeddedFontLst>
    <p:embeddedFont>
      <p:font typeface="Barlow Condensed Bold" panose="020B0604020202020204" charset="0"/>
      <p:regular r:id="rId22"/>
    </p:embeddedFont>
    <p:embeddedFont>
      <p:font typeface="Calibri" panose="020F0502020204030204" pitchFamily="34" charset="0"/>
      <p:regular r:id="rId23"/>
      <p:bold r:id="rId24"/>
      <p:italic r:id="rId25"/>
      <p:boldItalic r:id="rId26"/>
    </p:embeddedFont>
    <p:embeddedFont>
      <p:font typeface="Roboto Condensed Bold" panose="020B0604020202020204" charset="0"/>
      <p:regular r:id="rId27"/>
    </p:embeddedFont>
    <p:embeddedFont>
      <p:font typeface="Times New Roman" panose="02020603050405020304" pitchFamily="18" charset="0"/>
      <p:regular r:id="rId28"/>
    </p:embeddedFont>
    <p:embeddedFont>
      <p:font typeface="Times New Roman Bold" panose="02020803070505020304" pitchFamily="18" charset="0"/>
      <p:regular r:id="rId29"/>
      <p:bold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30" d="100"/>
          <a:sy n="30" d="100"/>
        </p:scale>
        <p:origin x="2098" y="82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gif"/><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9.png"/><Relationship Id="rId7" Type="http://schemas.openxmlformats.org/officeDocument/2006/relationships/image" Target="../media/image7.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17.sv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svg"/><Relationship Id="rId18" Type="http://schemas.openxmlformats.org/officeDocument/2006/relationships/image" Target="../media/image53.png"/><Relationship Id="rId3" Type="http://schemas.openxmlformats.org/officeDocument/2006/relationships/image" Target="../media/image17.svg"/><Relationship Id="rId21" Type="http://schemas.openxmlformats.org/officeDocument/2006/relationships/image" Target="../media/image56.svg"/><Relationship Id="rId7" Type="http://schemas.openxmlformats.org/officeDocument/2006/relationships/image" Target="../media/image42.svg"/><Relationship Id="rId12" Type="http://schemas.openxmlformats.org/officeDocument/2006/relationships/image" Target="../media/image47.png"/><Relationship Id="rId17" Type="http://schemas.openxmlformats.org/officeDocument/2006/relationships/image" Target="../media/image52.svg"/><Relationship Id="rId2" Type="http://schemas.openxmlformats.org/officeDocument/2006/relationships/image" Target="../media/image16.png"/><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6.svg"/><Relationship Id="rId5" Type="http://schemas.openxmlformats.org/officeDocument/2006/relationships/image" Target="../media/image8.svg"/><Relationship Id="rId15" Type="http://schemas.openxmlformats.org/officeDocument/2006/relationships/image" Target="../media/image50.svg"/><Relationship Id="rId10" Type="http://schemas.openxmlformats.org/officeDocument/2006/relationships/image" Target="../media/image45.png"/><Relationship Id="rId19" Type="http://schemas.openxmlformats.org/officeDocument/2006/relationships/image" Target="../media/image54.svg"/><Relationship Id="rId4" Type="http://schemas.openxmlformats.org/officeDocument/2006/relationships/image" Target="../media/image7.png"/><Relationship Id="rId9" Type="http://schemas.openxmlformats.org/officeDocument/2006/relationships/image" Target="../media/image44.svg"/><Relationship Id="rId14" Type="http://schemas.openxmlformats.org/officeDocument/2006/relationships/image" Target="../media/image49.png"/></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svg"/><Relationship Id="rId18" Type="http://schemas.openxmlformats.org/officeDocument/2006/relationships/image" Target="../media/image53.png"/><Relationship Id="rId3" Type="http://schemas.openxmlformats.org/officeDocument/2006/relationships/image" Target="../media/image17.svg"/><Relationship Id="rId21" Type="http://schemas.openxmlformats.org/officeDocument/2006/relationships/image" Target="../media/image56.svg"/><Relationship Id="rId7" Type="http://schemas.openxmlformats.org/officeDocument/2006/relationships/image" Target="../media/image42.svg"/><Relationship Id="rId12" Type="http://schemas.openxmlformats.org/officeDocument/2006/relationships/image" Target="../media/image47.png"/><Relationship Id="rId17" Type="http://schemas.openxmlformats.org/officeDocument/2006/relationships/image" Target="../media/image52.svg"/><Relationship Id="rId2" Type="http://schemas.openxmlformats.org/officeDocument/2006/relationships/image" Target="../media/image16.png"/><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6.svg"/><Relationship Id="rId5" Type="http://schemas.openxmlformats.org/officeDocument/2006/relationships/image" Target="../media/image8.svg"/><Relationship Id="rId15" Type="http://schemas.openxmlformats.org/officeDocument/2006/relationships/image" Target="../media/image50.svg"/><Relationship Id="rId10" Type="http://schemas.openxmlformats.org/officeDocument/2006/relationships/image" Target="../media/image45.png"/><Relationship Id="rId19" Type="http://schemas.openxmlformats.org/officeDocument/2006/relationships/image" Target="../media/image54.svg"/><Relationship Id="rId4" Type="http://schemas.openxmlformats.org/officeDocument/2006/relationships/image" Target="../media/image7.png"/><Relationship Id="rId9" Type="http://schemas.openxmlformats.org/officeDocument/2006/relationships/image" Target="../media/image44.svg"/><Relationship Id="rId1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7.sv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1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1.png"/><Relationship Id="rId4" Type="http://schemas.openxmlformats.org/officeDocument/2006/relationships/image" Target="../media/image60.gif"/></Relationships>
</file>

<file path=ppt/slides/_rels/slide1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0.gif"/></Relationships>
</file>

<file path=ppt/slides/_rels/slide2.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63.sv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svg"/><Relationship Id="rId7" Type="http://schemas.openxmlformats.org/officeDocument/2006/relationships/image" Target="../media/image17.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6.svg"/><Relationship Id="rId5" Type="http://schemas.openxmlformats.org/officeDocument/2006/relationships/image" Target="../media/image8.svg"/><Relationship Id="rId10" Type="http://schemas.openxmlformats.org/officeDocument/2006/relationships/image" Target="../media/image5.png"/><Relationship Id="rId4" Type="http://schemas.openxmlformats.org/officeDocument/2006/relationships/image" Target="../media/image7.png"/><Relationship Id="rId9" Type="http://schemas.openxmlformats.org/officeDocument/2006/relationships/image" Target="../media/image19.gif"/></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24.gif"/><Relationship Id="rId13" Type="http://schemas.openxmlformats.org/officeDocument/2006/relationships/image" Target="../media/image8.svg"/><Relationship Id="rId3" Type="http://schemas.openxmlformats.org/officeDocument/2006/relationships/image" Target="../media/image21.svg"/><Relationship Id="rId7" Type="http://schemas.openxmlformats.org/officeDocument/2006/relationships/image" Target="../media/image17.svg"/><Relationship Id="rId12"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7.png"/><Relationship Id="rId5" Type="http://schemas.openxmlformats.org/officeDocument/2006/relationships/image" Target="../media/image23.svg"/><Relationship Id="rId10" Type="http://schemas.openxmlformats.org/officeDocument/2006/relationships/image" Target="../media/image26.svg"/><Relationship Id="rId4" Type="http://schemas.openxmlformats.org/officeDocument/2006/relationships/image" Target="../media/image22.png"/><Relationship Id="rId9"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30.svg"/><Relationship Id="rId2" Type="http://schemas.openxmlformats.org/officeDocument/2006/relationships/image" Target="../media/image2.gif"/><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7.sv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2.png"/><Relationship Id="rId7" Type="http://schemas.openxmlformats.org/officeDocument/2006/relationships/image" Target="../media/image36.svg"/><Relationship Id="rId2" Type="http://schemas.openxmlformats.org/officeDocument/2006/relationships/image" Target="../media/image31.gif"/><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svg"/><Relationship Id="rId9"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2261419" y="2725120"/>
            <a:ext cx="13797470" cy="4836759"/>
            <a:chOff x="0" y="0"/>
            <a:chExt cx="3633902" cy="1273879"/>
          </a:xfrm>
        </p:grpSpPr>
        <p:sp>
          <p:nvSpPr>
            <p:cNvPr id="4" name="Freeform 4"/>
            <p:cNvSpPr/>
            <p:nvPr/>
          </p:nvSpPr>
          <p:spPr>
            <a:xfrm>
              <a:off x="0" y="0"/>
              <a:ext cx="3633901" cy="1273879"/>
            </a:xfrm>
            <a:custGeom>
              <a:avLst/>
              <a:gdLst/>
              <a:ahLst/>
              <a:cxnLst/>
              <a:rect l="l" t="t" r="r" b="b"/>
              <a:pathLst>
                <a:path w="3633901" h="1273879">
                  <a:moveTo>
                    <a:pt x="0" y="0"/>
                  </a:moveTo>
                  <a:lnTo>
                    <a:pt x="3633901" y="0"/>
                  </a:lnTo>
                  <a:lnTo>
                    <a:pt x="3633901" y="1273879"/>
                  </a:lnTo>
                  <a:lnTo>
                    <a:pt x="0" y="1273879"/>
                  </a:lnTo>
                  <a:close/>
                </a:path>
              </a:pathLst>
            </a:custGeom>
            <a:solidFill>
              <a:srgbClr val="6AC4EA">
                <a:alpha val="34902"/>
              </a:srgbClr>
            </a:solidFill>
          </p:spPr>
        </p:sp>
        <p:sp>
          <p:nvSpPr>
            <p:cNvPr id="5" name="TextBox 5"/>
            <p:cNvSpPr txBox="1"/>
            <p:nvPr/>
          </p:nvSpPr>
          <p:spPr>
            <a:xfrm>
              <a:off x="0" y="-38100"/>
              <a:ext cx="3633902" cy="1311979"/>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2520746" y="2987000"/>
            <a:ext cx="13278815" cy="4313001"/>
            <a:chOff x="0" y="0"/>
            <a:chExt cx="3497301" cy="1135934"/>
          </a:xfrm>
        </p:grpSpPr>
        <p:sp>
          <p:nvSpPr>
            <p:cNvPr id="7" name="Freeform 7"/>
            <p:cNvSpPr/>
            <p:nvPr/>
          </p:nvSpPr>
          <p:spPr>
            <a:xfrm>
              <a:off x="0" y="0"/>
              <a:ext cx="3497301" cy="1135934"/>
            </a:xfrm>
            <a:custGeom>
              <a:avLst/>
              <a:gdLst/>
              <a:ahLst/>
              <a:cxnLst/>
              <a:rect l="l" t="t" r="r" b="b"/>
              <a:pathLst>
                <a:path w="3497301" h="1135934">
                  <a:moveTo>
                    <a:pt x="0" y="0"/>
                  </a:moveTo>
                  <a:lnTo>
                    <a:pt x="3497301" y="0"/>
                  </a:lnTo>
                  <a:lnTo>
                    <a:pt x="3497301" y="1135934"/>
                  </a:lnTo>
                  <a:lnTo>
                    <a:pt x="0" y="1135934"/>
                  </a:lnTo>
                  <a:close/>
                </a:path>
              </a:pathLst>
            </a:custGeom>
            <a:solidFill>
              <a:srgbClr val="1D1D1D"/>
            </a:solidFill>
          </p:spPr>
        </p:sp>
        <p:sp>
          <p:nvSpPr>
            <p:cNvPr id="8" name="TextBox 8"/>
            <p:cNvSpPr txBox="1"/>
            <p:nvPr/>
          </p:nvSpPr>
          <p:spPr>
            <a:xfrm>
              <a:off x="0" y="-38100"/>
              <a:ext cx="3497301" cy="1174034"/>
            </a:xfrm>
            <a:prstGeom prst="rect">
              <a:avLst/>
            </a:prstGeom>
          </p:spPr>
          <p:txBody>
            <a:bodyPr lIns="50800" tIns="50800" rIns="50800" bIns="50800" rtlCol="0" anchor="ctr"/>
            <a:lstStyle/>
            <a:p>
              <a:pPr algn="ctr">
                <a:lnSpc>
                  <a:spcPts val="2659"/>
                </a:lnSpc>
                <a:spcBef>
                  <a:spcPct val="0"/>
                </a:spcBef>
              </a:pPr>
              <a:endParaRPr/>
            </a:p>
          </p:txBody>
        </p:sp>
      </p:grpSp>
      <p:sp>
        <p:nvSpPr>
          <p:cNvPr id="9" name="AutoShape 9"/>
          <p:cNvSpPr/>
          <p:nvPr/>
        </p:nvSpPr>
        <p:spPr>
          <a:xfrm>
            <a:off x="2261419" y="8609183"/>
            <a:ext cx="2390351" cy="167506"/>
          </a:xfrm>
          <a:prstGeom prst="line">
            <a:avLst/>
          </a:prstGeom>
          <a:ln w="28575" cap="rnd">
            <a:solidFill>
              <a:srgbClr val="6AC4EA"/>
            </a:solidFill>
            <a:prstDash val="solid"/>
            <a:headEnd type="none" w="sm" len="sm"/>
            <a:tailEnd type="none" w="sm" len="sm"/>
          </a:ln>
        </p:spPr>
      </p:sp>
      <p:sp>
        <p:nvSpPr>
          <p:cNvPr id="10" name="TextBox 10"/>
          <p:cNvSpPr txBox="1"/>
          <p:nvPr/>
        </p:nvSpPr>
        <p:spPr>
          <a:xfrm>
            <a:off x="4651769" y="8419121"/>
            <a:ext cx="8984461" cy="629412"/>
          </a:xfrm>
          <a:prstGeom prst="rect">
            <a:avLst/>
          </a:prstGeom>
        </p:spPr>
        <p:txBody>
          <a:bodyPr lIns="0" tIns="0" rIns="0" bIns="0" rtlCol="0" anchor="t">
            <a:spAutoFit/>
          </a:bodyPr>
          <a:lstStyle/>
          <a:p>
            <a:pPr algn="ctr">
              <a:lnSpc>
                <a:spcPts val="4463"/>
              </a:lnSpc>
            </a:pPr>
            <a:r>
              <a:rPr lang="en-US" sz="3599" spc="511">
                <a:solidFill>
                  <a:srgbClr val="FFFFFF"/>
                </a:solidFill>
                <a:latin typeface="Times New Roman"/>
              </a:rPr>
              <a:t>Giảng Viên: Nguyễn Nhựt Quỳnh</a:t>
            </a:r>
          </a:p>
        </p:txBody>
      </p:sp>
      <p:sp>
        <p:nvSpPr>
          <p:cNvPr id="11" name="AutoShape 11"/>
          <p:cNvSpPr/>
          <p:nvPr/>
        </p:nvSpPr>
        <p:spPr>
          <a:xfrm flipV="1">
            <a:off x="13636231" y="8642266"/>
            <a:ext cx="2422658" cy="134423"/>
          </a:xfrm>
          <a:prstGeom prst="line">
            <a:avLst/>
          </a:prstGeom>
          <a:ln w="28575" cap="rnd">
            <a:solidFill>
              <a:srgbClr val="6AC4EA"/>
            </a:solidFill>
            <a:prstDash val="solid"/>
            <a:headEnd type="none" w="sm" len="sm"/>
            <a:tailEnd type="none" w="sm" len="sm"/>
          </a:ln>
        </p:spPr>
      </p:sp>
      <p:pic>
        <p:nvPicPr>
          <p:cNvPr id="12" name="Picture 12"/>
          <p:cNvPicPr>
            <a:picLocks noChangeAspect="1"/>
          </p:cNvPicPr>
          <p:nvPr/>
        </p:nvPicPr>
        <p:blipFill>
          <a:blip r:embed="rId3"/>
          <a:srcRect/>
          <a:stretch>
            <a:fillRect/>
          </a:stretch>
        </p:blipFill>
        <p:spPr>
          <a:xfrm>
            <a:off x="382314" y="252755"/>
            <a:ext cx="1400847" cy="1407887"/>
          </a:xfrm>
          <a:prstGeom prst="rect">
            <a:avLst/>
          </a:prstGeom>
        </p:spPr>
      </p:pic>
      <p:sp>
        <p:nvSpPr>
          <p:cNvPr id="13" name="Freeform 13"/>
          <p:cNvSpPr/>
          <p:nvPr/>
        </p:nvSpPr>
        <p:spPr>
          <a:xfrm>
            <a:off x="635233" y="509194"/>
            <a:ext cx="895010" cy="895010"/>
          </a:xfrm>
          <a:custGeom>
            <a:avLst/>
            <a:gdLst/>
            <a:ahLst/>
            <a:cxnLst/>
            <a:rect l="l" t="t" r="r" b="b"/>
            <a:pathLst>
              <a:path w="895010" h="895010">
                <a:moveTo>
                  <a:pt x="0" y="0"/>
                </a:moveTo>
                <a:lnTo>
                  <a:pt x="895010" y="0"/>
                </a:lnTo>
                <a:lnTo>
                  <a:pt x="895010" y="895010"/>
                </a:lnTo>
                <a:lnTo>
                  <a:pt x="0" y="895010"/>
                </a:lnTo>
                <a:lnTo>
                  <a:pt x="0" y="0"/>
                </a:lnTo>
                <a:close/>
              </a:path>
            </a:pathLst>
          </a:custGeom>
          <a:blipFill>
            <a:blip r:embed="rId4"/>
            <a:stretch>
              <a:fillRect/>
            </a:stretch>
          </a:blipFill>
        </p:spPr>
      </p:sp>
      <p:pic>
        <p:nvPicPr>
          <p:cNvPr id="14" name="Picture 14"/>
          <p:cNvPicPr>
            <a:picLocks noChangeAspect="1"/>
          </p:cNvPicPr>
          <p:nvPr/>
        </p:nvPicPr>
        <p:blipFill>
          <a:blip r:embed="rId5"/>
          <a:srcRect/>
          <a:stretch>
            <a:fillRect/>
          </a:stretch>
        </p:blipFill>
        <p:spPr>
          <a:xfrm>
            <a:off x="7073007" y="2951973"/>
            <a:ext cx="4141986" cy="4383054"/>
          </a:xfrm>
          <a:prstGeom prst="rect">
            <a:avLst/>
          </a:prstGeom>
        </p:spPr>
      </p:pic>
      <p:sp>
        <p:nvSpPr>
          <p:cNvPr id="15" name="TextBox 15"/>
          <p:cNvSpPr txBox="1"/>
          <p:nvPr/>
        </p:nvSpPr>
        <p:spPr>
          <a:xfrm>
            <a:off x="2935467" y="3074508"/>
            <a:ext cx="12417065" cy="2461532"/>
          </a:xfrm>
          <a:prstGeom prst="rect">
            <a:avLst/>
          </a:prstGeom>
        </p:spPr>
        <p:txBody>
          <a:bodyPr lIns="0" tIns="0" rIns="0" bIns="0" rtlCol="0" anchor="t">
            <a:spAutoFit/>
          </a:bodyPr>
          <a:lstStyle/>
          <a:p>
            <a:pPr algn="ctr">
              <a:lnSpc>
                <a:spcPts val="18149"/>
              </a:lnSpc>
            </a:pPr>
            <a:r>
              <a:rPr lang="en-US" sz="12964">
                <a:solidFill>
                  <a:srgbClr val="6AC4EA"/>
                </a:solidFill>
                <a:latin typeface="Times New Roman Bold"/>
              </a:rPr>
              <a:t>Máy Học</a:t>
            </a:r>
          </a:p>
        </p:txBody>
      </p:sp>
      <p:sp>
        <p:nvSpPr>
          <p:cNvPr id="16" name="Freeform 16"/>
          <p:cNvSpPr/>
          <p:nvPr/>
        </p:nvSpPr>
        <p:spPr>
          <a:xfrm>
            <a:off x="13868247" y="-6104913"/>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6">
              <a:alphaModFix amt="39000"/>
              <a:extLst>
                <a:ext uri="{96DAC541-7B7A-43D3-8B79-37D633B846F1}">
                  <asvg:svgBlip xmlns:asvg="http://schemas.microsoft.com/office/drawing/2016/SVG/main" r:embed="rId7"/>
                </a:ext>
              </a:extLst>
            </a:blip>
            <a:stretch>
              <a:fillRect/>
            </a:stretch>
          </a:blipFill>
        </p:spPr>
      </p:sp>
      <p:sp>
        <p:nvSpPr>
          <p:cNvPr id="17" name="TextBox 17"/>
          <p:cNvSpPr txBox="1"/>
          <p:nvPr/>
        </p:nvSpPr>
        <p:spPr>
          <a:xfrm>
            <a:off x="3715410" y="5691244"/>
            <a:ext cx="10857180" cy="755650"/>
          </a:xfrm>
          <a:prstGeom prst="rect">
            <a:avLst/>
          </a:prstGeom>
        </p:spPr>
        <p:txBody>
          <a:bodyPr lIns="0" tIns="0" rIns="0" bIns="0" rtlCol="0" anchor="t">
            <a:spAutoFit/>
          </a:bodyPr>
          <a:lstStyle/>
          <a:p>
            <a:pPr algn="ctr">
              <a:lnSpc>
                <a:spcPts val="5599"/>
              </a:lnSpc>
            </a:pPr>
            <a:r>
              <a:rPr lang="en-US" sz="3999">
                <a:solidFill>
                  <a:srgbClr val="FFFFFF"/>
                </a:solidFill>
                <a:latin typeface="Times New Roman"/>
              </a:rPr>
              <a:t>Nghiên Cứu Mạng Nơ-Ron Tích Chập (CNNs) </a:t>
            </a:r>
          </a:p>
        </p:txBody>
      </p:sp>
      <p:sp>
        <p:nvSpPr>
          <p:cNvPr id="18" name="TextBox 18"/>
          <p:cNvSpPr txBox="1"/>
          <p:nvPr/>
        </p:nvSpPr>
        <p:spPr>
          <a:xfrm>
            <a:off x="1635018" y="630308"/>
            <a:ext cx="10387379" cy="689610"/>
          </a:xfrm>
          <a:prstGeom prst="rect">
            <a:avLst/>
          </a:prstGeom>
        </p:spPr>
        <p:txBody>
          <a:bodyPr lIns="0" tIns="0" rIns="0" bIns="0" rtlCol="0" anchor="t">
            <a:spAutoFit/>
          </a:bodyPr>
          <a:lstStyle/>
          <a:p>
            <a:pPr>
              <a:lnSpc>
                <a:spcPts val="5040"/>
              </a:lnSpc>
            </a:pPr>
            <a:r>
              <a:rPr lang="en-US" sz="3600">
                <a:solidFill>
                  <a:srgbClr val="FFFFFF"/>
                </a:solidFill>
                <a:latin typeface="Times New Roman"/>
              </a:rPr>
              <a:t>Trường Đại Học Kĩ Thuật - Công Nghệ Cần Thơ</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2"/>
          <p:cNvSpPr txBox="1"/>
          <p:nvPr/>
        </p:nvSpPr>
        <p:spPr>
          <a:xfrm>
            <a:off x="2252607" y="659130"/>
            <a:ext cx="13782785" cy="795089"/>
          </a:xfrm>
          <a:prstGeom prst="rect">
            <a:avLst/>
          </a:prstGeom>
        </p:spPr>
        <p:txBody>
          <a:bodyPr lIns="0" tIns="0" rIns="0" bIns="0" rtlCol="0" anchor="t">
            <a:spAutoFit/>
          </a:bodyPr>
          <a:lstStyle/>
          <a:p>
            <a:pPr algn="ctr">
              <a:lnSpc>
                <a:spcPts val="6240"/>
              </a:lnSpc>
            </a:pPr>
            <a:r>
              <a:rPr lang="en-US" sz="6000">
                <a:solidFill>
                  <a:srgbClr val="FF914D"/>
                </a:solidFill>
                <a:latin typeface="Times New Roman Bold"/>
              </a:rPr>
              <a:t>Lớp kích hoạt (Activation layer)</a:t>
            </a:r>
          </a:p>
        </p:txBody>
      </p:sp>
      <p:sp>
        <p:nvSpPr>
          <p:cNvPr id="3" name="Freeform 3"/>
          <p:cNvSpPr/>
          <p:nvPr/>
        </p:nvSpPr>
        <p:spPr>
          <a:xfrm flipH="1">
            <a:off x="0" y="5625277"/>
            <a:ext cx="7355776" cy="4661723"/>
          </a:xfrm>
          <a:custGeom>
            <a:avLst/>
            <a:gdLst/>
            <a:ahLst/>
            <a:cxnLst/>
            <a:rect l="l" t="t" r="r" b="b"/>
            <a:pathLst>
              <a:path w="7355776" h="4661723">
                <a:moveTo>
                  <a:pt x="7355776" y="0"/>
                </a:moveTo>
                <a:lnTo>
                  <a:pt x="0" y="0"/>
                </a:lnTo>
                <a:lnTo>
                  <a:pt x="0" y="4661723"/>
                </a:lnTo>
                <a:lnTo>
                  <a:pt x="7355776" y="4661723"/>
                </a:lnTo>
                <a:lnTo>
                  <a:pt x="7355776"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193368" y="1734404"/>
            <a:ext cx="15901262" cy="7027565"/>
          </a:xfrm>
          <a:prstGeom prst="rect">
            <a:avLst/>
          </a:prstGeom>
        </p:spPr>
        <p:txBody>
          <a:bodyPr lIns="0" tIns="0" rIns="0" bIns="0" rtlCol="0" anchor="t">
            <a:spAutoFit/>
          </a:bodyPr>
          <a:lstStyle/>
          <a:p>
            <a:pPr algn="just">
              <a:lnSpc>
                <a:spcPts val="4620"/>
              </a:lnSpc>
            </a:pPr>
            <a:r>
              <a:rPr lang="vi-VN" sz="3200">
                <a:solidFill>
                  <a:srgbClr val="FFFFFF"/>
                </a:solidFill>
                <a:latin typeface="Times New Roman" panose="02020603050405020304" pitchFamily="18" charset="0"/>
                <a:cs typeface="Times New Roman" panose="02020603050405020304" pitchFamily="18" charset="0"/>
              </a:rPr>
              <a:t>- Lớp kích hoạt (Activation Layer) trong mạng nơ-ron là một phần quan trọng giúp tăng tính phi tuyến tính của mô hình. Mục tiêu chính của lớp này là thêm không gian phi tuyến tính vào đầu ra của tầng trước đó, giúp mô hình có khả năng học được các đặc trưng phức tạp và biểu diễn trong không gian. thường là một hàm kích hoạt (ReLU)</a:t>
            </a:r>
          </a:p>
          <a:p>
            <a:pPr algn="just">
              <a:lnSpc>
                <a:spcPts val="4620"/>
              </a:lnSpc>
            </a:pPr>
            <a:r>
              <a:rPr lang="en-US" sz="3200">
                <a:solidFill>
                  <a:srgbClr val="FFFFFF"/>
                </a:solidFill>
                <a:latin typeface="Times New Roman" panose="02020603050405020304" pitchFamily="18" charset="0"/>
                <a:cs typeface="Times New Roman" panose="02020603050405020304" pitchFamily="18" charset="0"/>
              </a:rPr>
              <a:t>- ReLU là viết tắt của Rectified Linear Unit</a:t>
            </a:r>
            <a:r>
              <a:rPr lang="vi-VN" sz="3200">
                <a:solidFill>
                  <a:srgbClr val="FFFFFF"/>
                </a:solidFill>
                <a:latin typeface="Times New Roman" panose="02020603050405020304" pitchFamily="18" charset="0"/>
                <a:cs typeface="Times New Roman" panose="02020603050405020304" pitchFamily="18" charset="0"/>
              </a:rPr>
              <a:t> là một trong những hàm kích hoạt phổ biến được sử dụng trong lớp kích hoạt. Hàm ReLU đơn giản là xác định giá trị đầu ra là max(0, x), nghĩa là nếu giá trị đầu vào là dương, giữ nguyên giá trị đó, còn nếu giá trị đầu vào là âm, đầu ra sẽ là 0.</a:t>
            </a:r>
            <a:endParaRPr lang="en-US" sz="3200">
              <a:solidFill>
                <a:srgbClr val="FFFFFF"/>
              </a:solidFill>
              <a:latin typeface="Times New Roman" panose="02020603050405020304" pitchFamily="18" charset="0"/>
              <a:cs typeface="Times New Roman" panose="02020603050405020304" pitchFamily="18" charset="0"/>
            </a:endParaRPr>
          </a:p>
          <a:p>
            <a:pPr algn="ctr">
              <a:lnSpc>
                <a:spcPts val="4620"/>
              </a:lnSpc>
            </a:pPr>
            <a:endParaRPr lang="en-US" sz="3200">
              <a:solidFill>
                <a:srgbClr val="FFFFFF"/>
              </a:solidFill>
              <a:latin typeface="Times New Roman" panose="02020603050405020304" pitchFamily="18" charset="0"/>
              <a:cs typeface="Times New Roman" panose="02020603050405020304" pitchFamily="18" charset="0"/>
            </a:endParaRPr>
          </a:p>
          <a:p>
            <a:pPr algn="ctr">
              <a:lnSpc>
                <a:spcPts val="4620"/>
              </a:lnSpc>
            </a:pPr>
            <a:r>
              <a:rPr lang="en-US" sz="3200">
                <a:solidFill>
                  <a:srgbClr val="FFFFFF"/>
                </a:solidFill>
                <a:latin typeface="Times New Roman" panose="02020603050405020304" pitchFamily="18" charset="0"/>
                <a:cs typeface="Times New Roman" panose="02020603050405020304" pitchFamily="18" charset="0"/>
              </a:rPr>
              <a:t>f(x)=max(0,x)</a:t>
            </a:r>
          </a:p>
          <a:p>
            <a:pPr algn="just">
              <a:lnSpc>
                <a:spcPts val="4620"/>
              </a:lnSpc>
            </a:pPr>
            <a:r>
              <a:rPr lang="en-US" sz="3200">
                <a:solidFill>
                  <a:srgbClr val="FFFFFF"/>
                </a:solidFill>
                <a:latin typeface="Times New Roman" panose="02020603050405020304" pitchFamily="18" charset="0"/>
                <a:cs typeface="Times New Roman" panose="02020603050405020304" pitchFamily="18" charset="0"/>
              </a:rPr>
              <a:t>			X : giá trị đầu vào</a:t>
            </a:r>
          </a:p>
          <a:p>
            <a:pPr algn="just">
              <a:lnSpc>
                <a:spcPts val="4620"/>
              </a:lnSpc>
            </a:pPr>
            <a:r>
              <a:rPr lang="en-US" sz="3200">
                <a:solidFill>
                  <a:srgbClr val="FFFFFF"/>
                </a:solidFill>
                <a:latin typeface="Times New Roman" panose="02020603050405020304" pitchFamily="18" charset="0"/>
                <a:cs typeface="Times New Roman" panose="02020603050405020304" pitchFamily="18" charset="0"/>
              </a:rPr>
              <a:t>			F(x): Giá trị đầu ra của hàm ReLu</a:t>
            </a:r>
          </a:p>
          <a:p>
            <a:pPr algn="just">
              <a:lnSpc>
                <a:spcPts val="4620"/>
              </a:lnSpc>
            </a:pPr>
            <a:endParaRPr lang="en-US" sz="3200">
              <a:solidFill>
                <a:srgbClr val="FFFFFF"/>
              </a:solidFill>
              <a:latin typeface="Times New Roman" panose="02020603050405020304" pitchFamily="18" charset="0"/>
              <a:cs typeface="Times New Roman" panose="02020603050405020304" pitchFamily="18" charset="0"/>
            </a:endParaRPr>
          </a:p>
        </p:txBody>
      </p:sp>
      <p:sp>
        <p:nvSpPr>
          <p:cNvPr id="5" name="Freeform 5"/>
          <p:cNvSpPr/>
          <p:nvPr/>
        </p:nvSpPr>
        <p:spPr>
          <a:xfrm rot="-10800000">
            <a:off x="13614769" y="838948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2"/>
          <p:cNvSpPr txBox="1"/>
          <p:nvPr/>
        </p:nvSpPr>
        <p:spPr>
          <a:xfrm>
            <a:off x="1232057" y="659130"/>
            <a:ext cx="15823886" cy="795089"/>
          </a:xfrm>
          <a:prstGeom prst="rect">
            <a:avLst/>
          </a:prstGeom>
        </p:spPr>
        <p:txBody>
          <a:bodyPr lIns="0" tIns="0" rIns="0" bIns="0" rtlCol="0" anchor="t">
            <a:spAutoFit/>
          </a:bodyPr>
          <a:lstStyle/>
          <a:p>
            <a:pPr algn="ctr">
              <a:lnSpc>
                <a:spcPts val="6240"/>
              </a:lnSpc>
            </a:pPr>
            <a:r>
              <a:rPr lang="en-US" sz="6000">
                <a:solidFill>
                  <a:srgbClr val="FF914D"/>
                </a:solidFill>
                <a:latin typeface="Times New Roman Bold"/>
              </a:rPr>
              <a:t>Lớp kết nối đầy đủ (Fully Connected Layer)</a:t>
            </a:r>
          </a:p>
        </p:txBody>
      </p:sp>
      <p:sp>
        <p:nvSpPr>
          <p:cNvPr id="3" name="Freeform 3"/>
          <p:cNvSpPr/>
          <p:nvPr/>
        </p:nvSpPr>
        <p:spPr>
          <a:xfrm flipH="1">
            <a:off x="-3873246" y="1406486"/>
            <a:ext cx="11793338" cy="7474028"/>
          </a:xfrm>
          <a:custGeom>
            <a:avLst/>
            <a:gdLst/>
            <a:ahLst/>
            <a:cxnLst/>
            <a:rect l="l" t="t" r="r" b="b"/>
            <a:pathLst>
              <a:path w="11793338" h="7474028">
                <a:moveTo>
                  <a:pt x="11793339" y="0"/>
                </a:moveTo>
                <a:lnTo>
                  <a:pt x="0" y="0"/>
                </a:lnTo>
                <a:lnTo>
                  <a:pt x="0" y="7474028"/>
                </a:lnTo>
                <a:lnTo>
                  <a:pt x="11793339" y="7474028"/>
                </a:lnTo>
                <a:lnTo>
                  <a:pt x="11793339"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819131" y="1852128"/>
            <a:ext cx="16649738" cy="4518660"/>
          </a:xfrm>
          <a:prstGeom prst="rect">
            <a:avLst/>
          </a:prstGeom>
        </p:spPr>
        <p:txBody>
          <a:bodyPr lIns="0" tIns="0" rIns="0" bIns="0" rtlCol="0" anchor="t">
            <a:spAutoFit/>
          </a:bodyPr>
          <a:lstStyle/>
          <a:p>
            <a:pPr marL="960119" lvl="1" indent="-571500" algn="just">
              <a:lnSpc>
                <a:spcPts val="5039"/>
              </a:lnSpc>
              <a:buFont typeface="Times New Roman" panose="02020603050405020304" pitchFamily="18" charset="0"/>
              <a:buChar char="­"/>
            </a:pPr>
            <a:r>
              <a:rPr lang="en-US" sz="3599">
                <a:solidFill>
                  <a:srgbClr val="FFFFFF"/>
                </a:solidFill>
                <a:latin typeface="Times New Roman"/>
              </a:rPr>
              <a:t>Fully Connected Layer thường xuất hiện ở các lớp cuối cùng của mô hình.</a:t>
            </a:r>
          </a:p>
          <a:p>
            <a:pPr marL="960119" lvl="1" indent="-571500" algn="just">
              <a:lnSpc>
                <a:spcPts val="5039"/>
              </a:lnSpc>
              <a:buFont typeface="Times New Roman" panose="02020603050405020304" pitchFamily="18" charset="0"/>
              <a:buChar char="­"/>
            </a:pPr>
            <a:r>
              <a:rPr lang="en-US" sz="3599">
                <a:solidFill>
                  <a:srgbClr val="FFFFFF"/>
                </a:solidFill>
                <a:latin typeface="Times New Roman"/>
              </a:rPr>
              <a:t>Kết nối mỗi neuron của layer trước với mỗi neuron của layer hiện tại.</a:t>
            </a:r>
          </a:p>
          <a:p>
            <a:pPr marL="960119" lvl="1" indent="-571500" algn="just">
              <a:lnSpc>
                <a:spcPts val="5039"/>
              </a:lnSpc>
              <a:buFont typeface="Times New Roman" panose="02020603050405020304" pitchFamily="18" charset="0"/>
              <a:buChar char="­"/>
            </a:pPr>
            <a:r>
              <a:rPr lang="en-US" sz="3599">
                <a:solidFill>
                  <a:srgbClr val="FFFFFF"/>
                </a:solidFill>
                <a:latin typeface="Times New Roman"/>
              </a:rPr>
              <a:t>Thực hiện phân loại dựa trên đặc trưng đã được học.</a:t>
            </a:r>
          </a:p>
          <a:p>
            <a:pPr marL="960119" lvl="1" indent="-571500" algn="just">
              <a:lnSpc>
                <a:spcPts val="5039"/>
              </a:lnSpc>
              <a:buFont typeface="Times New Roman" panose="02020603050405020304" pitchFamily="18" charset="0"/>
              <a:buChar char="­"/>
            </a:pPr>
            <a:r>
              <a:rPr lang="en-US" sz="3599">
                <a:solidFill>
                  <a:srgbClr val="FFFFFF"/>
                </a:solidFill>
                <a:latin typeface="Times New Roman"/>
              </a:rPr>
              <a:t>Kích thước của layer này phụ thuộc vào số lượng neurons và lớp cần phân loại.</a:t>
            </a:r>
          </a:p>
          <a:p>
            <a:pPr marL="960119" lvl="1" indent="-571500" algn="just">
              <a:lnSpc>
                <a:spcPts val="5039"/>
              </a:lnSpc>
              <a:buFont typeface="Times New Roman" panose="02020603050405020304" pitchFamily="18" charset="0"/>
              <a:buChar char="­"/>
            </a:pPr>
            <a:r>
              <a:rPr lang="en-US" sz="3599">
                <a:solidFill>
                  <a:srgbClr val="FFFFFF"/>
                </a:solidFill>
                <a:latin typeface="Times New Roman"/>
              </a:rPr>
              <a:t>Liên kết các nơ-ron với nhau để tạo ra dự đoán cuối cùng.</a:t>
            </a:r>
          </a:p>
          <a:p>
            <a:pPr marL="960119" lvl="1" indent="-571500" algn="just">
              <a:lnSpc>
                <a:spcPts val="5039"/>
              </a:lnSpc>
              <a:buFont typeface="Times New Roman" panose="02020603050405020304" pitchFamily="18" charset="0"/>
              <a:buChar char="­"/>
            </a:pPr>
            <a:r>
              <a:rPr lang="en-US" sz="3599">
                <a:solidFill>
                  <a:srgbClr val="FFFFFF"/>
                </a:solidFill>
                <a:latin typeface="Times New Roman"/>
              </a:rPr>
              <a:t>Các nơ-ron đầy đủ kết nối để phân loại và dự đoán đầu ra.</a:t>
            </a:r>
          </a:p>
          <a:p>
            <a:pPr marL="571500" indent="-571500" algn="just">
              <a:lnSpc>
                <a:spcPts val="5039"/>
              </a:lnSpc>
              <a:buFont typeface="Times New Roman" panose="02020603050405020304" pitchFamily="18" charset="0"/>
              <a:buChar char="­"/>
            </a:pPr>
            <a:endParaRPr lang="en-US" sz="3599">
              <a:solidFill>
                <a:srgbClr val="FFFFFF"/>
              </a:solidFill>
              <a:latin typeface="Times New Roman"/>
            </a:endParaRPr>
          </a:p>
        </p:txBody>
      </p:sp>
      <p:sp>
        <p:nvSpPr>
          <p:cNvPr id="5" name="Freeform 5"/>
          <p:cNvSpPr/>
          <p:nvPr/>
        </p:nvSpPr>
        <p:spPr>
          <a:xfrm rot="-10800000">
            <a:off x="13614769" y="838948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12139549" y="3050211"/>
            <a:ext cx="5119751" cy="3160714"/>
          </a:xfrm>
          <a:custGeom>
            <a:avLst/>
            <a:gdLst/>
            <a:ahLst/>
            <a:cxnLst/>
            <a:rect l="l" t="t" r="r" b="b"/>
            <a:pathLst>
              <a:path w="5119751" h="3160714">
                <a:moveTo>
                  <a:pt x="0" y="0"/>
                </a:moveTo>
                <a:lnTo>
                  <a:pt x="5119751" y="0"/>
                </a:lnTo>
                <a:lnTo>
                  <a:pt x="5119751" y="3160714"/>
                </a:lnTo>
                <a:lnTo>
                  <a:pt x="0" y="3160714"/>
                </a:lnTo>
                <a:lnTo>
                  <a:pt x="0" y="0"/>
                </a:lnTo>
                <a:close/>
              </a:path>
            </a:pathLst>
          </a:custGeom>
          <a:blipFill>
            <a:blip r:embed="rId2"/>
            <a:stretch>
              <a:fillRect/>
            </a:stretch>
          </a:blipFill>
        </p:spPr>
      </p:sp>
      <p:sp>
        <p:nvSpPr>
          <p:cNvPr id="3" name="Freeform 3"/>
          <p:cNvSpPr/>
          <p:nvPr/>
        </p:nvSpPr>
        <p:spPr>
          <a:xfrm>
            <a:off x="6570648" y="3050211"/>
            <a:ext cx="5170246" cy="3172532"/>
          </a:xfrm>
          <a:custGeom>
            <a:avLst/>
            <a:gdLst/>
            <a:ahLst/>
            <a:cxnLst/>
            <a:rect l="l" t="t" r="r" b="b"/>
            <a:pathLst>
              <a:path w="5170246" h="3172532">
                <a:moveTo>
                  <a:pt x="0" y="0"/>
                </a:moveTo>
                <a:lnTo>
                  <a:pt x="5170246" y="0"/>
                </a:lnTo>
                <a:lnTo>
                  <a:pt x="5170246" y="3172532"/>
                </a:lnTo>
                <a:lnTo>
                  <a:pt x="0" y="3172532"/>
                </a:lnTo>
                <a:lnTo>
                  <a:pt x="0" y="0"/>
                </a:lnTo>
                <a:close/>
              </a:path>
            </a:pathLst>
          </a:custGeom>
          <a:blipFill>
            <a:blip r:embed="rId3"/>
            <a:stretch>
              <a:fillRect t="-404" b="-404"/>
            </a:stretch>
          </a:blipFill>
        </p:spPr>
      </p:sp>
      <p:sp>
        <p:nvSpPr>
          <p:cNvPr id="4" name="Freeform 4"/>
          <p:cNvSpPr/>
          <p:nvPr/>
        </p:nvSpPr>
        <p:spPr>
          <a:xfrm flipH="1">
            <a:off x="-1613947" y="6116956"/>
            <a:ext cx="6549892" cy="4150994"/>
          </a:xfrm>
          <a:custGeom>
            <a:avLst/>
            <a:gdLst/>
            <a:ahLst/>
            <a:cxnLst/>
            <a:rect l="l" t="t" r="r" b="b"/>
            <a:pathLst>
              <a:path w="6549892" h="4150994">
                <a:moveTo>
                  <a:pt x="6549891" y="0"/>
                </a:moveTo>
                <a:lnTo>
                  <a:pt x="0" y="0"/>
                </a:lnTo>
                <a:lnTo>
                  <a:pt x="0" y="4150994"/>
                </a:lnTo>
                <a:lnTo>
                  <a:pt x="6549891" y="4150994"/>
                </a:lnTo>
                <a:lnTo>
                  <a:pt x="6549891"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5" name="Freeform 5"/>
          <p:cNvSpPr/>
          <p:nvPr/>
        </p:nvSpPr>
        <p:spPr>
          <a:xfrm>
            <a:off x="1001746" y="3030856"/>
            <a:ext cx="5170246" cy="3191888"/>
          </a:xfrm>
          <a:custGeom>
            <a:avLst/>
            <a:gdLst/>
            <a:ahLst/>
            <a:cxnLst/>
            <a:rect l="l" t="t" r="r" b="b"/>
            <a:pathLst>
              <a:path w="5170246" h="3191888">
                <a:moveTo>
                  <a:pt x="0" y="0"/>
                </a:moveTo>
                <a:lnTo>
                  <a:pt x="5170246" y="0"/>
                </a:lnTo>
                <a:lnTo>
                  <a:pt x="5170246" y="3191887"/>
                </a:lnTo>
                <a:lnTo>
                  <a:pt x="0" y="3191887"/>
                </a:lnTo>
                <a:lnTo>
                  <a:pt x="0" y="0"/>
                </a:lnTo>
                <a:close/>
              </a:path>
            </a:pathLst>
          </a:custGeom>
          <a:blipFill>
            <a:blip r:embed="rId6"/>
            <a:stretch>
              <a:fillRect/>
            </a:stretch>
          </a:blipFill>
        </p:spPr>
      </p:sp>
      <p:sp>
        <p:nvSpPr>
          <p:cNvPr id="6" name="TextBox 6"/>
          <p:cNvSpPr txBox="1"/>
          <p:nvPr/>
        </p:nvSpPr>
        <p:spPr>
          <a:xfrm>
            <a:off x="5208923" y="543877"/>
            <a:ext cx="6531971" cy="795089"/>
          </a:xfrm>
          <a:prstGeom prst="rect">
            <a:avLst/>
          </a:prstGeom>
        </p:spPr>
        <p:txBody>
          <a:bodyPr wrap="square" lIns="0" tIns="0" rIns="0" bIns="0" rtlCol="0" anchor="t">
            <a:spAutoFit/>
          </a:bodyPr>
          <a:lstStyle/>
          <a:p>
            <a:pPr algn="ctr">
              <a:lnSpc>
                <a:spcPts val="6240"/>
              </a:lnSpc>
            </a:pPr>
            <a:r>
              <a:rPr lang="en-US" sz="6000">
                <a:solidFill>
                  <a:srgbClr val="FF914D"/>
                </a:solidFill>
                <a:latin typeface="Times New Roman Bold"/>
              </a:rPr>
              <a:t>Ứng dụng của CNN</a:t>
            </a:r>
          </a:p>
        </p:txBody>
      </p:sp>
      <p:sp>
        <p:nvSpPr>
          <p:cNvPr id="7" name="TextBox 7"/>
          <p:cNvSpPr txBox="1"/>
          <p:nvPr/>
        </p:nvSpPr>
        <p:spPr>
          <a:xfrm>
            <a:off x="1934421" y="6319017"/>
            <a:ext cx="3005614" cy="812800"/>
          </a:xfrm>
          <a:prstGeom prst="rect">
            <a:avLst/>
          </a:prstGeom>
        </p:spPr>
        <p:txBody>
          <a:bodyPr lIns="0" tIns="0" rIns="0" bIns="0" rtlCol="0" anchor="t">
            <a:spAutoFit/>
          </a:bodyPr>
          <a:lstStyle/>
          <a:p>
            <a:pPr algn="ctr">
              <a:lnSpc>
                <a:spcPts val="6199"/>
              </a:lnSpc>
              <a:spcBef>
                <a:spcPct val="0"/>
              </a:spcBef>
            </a:pPr>
            <a:r>
              <a:rPr lang="en-US" sz="3999">
                <a:solidFill>
                  <a:srgbClr val="FFFFFF"/>
                </a:solidFill>
                <a:latin typeface="Times New Roman Bold"/>
              </a:rPr>
              <a:t>Phân loại ảnh</a:t>
            </a:r>
          </a:p>
        </p:txBody>
      </p:sp>
      <p:sp>
        <p:nvSpPr>
          <p:cNvPr id="8" name="TextBox 8"/>
          <p:cNvSpPr txBox="1"/>
          <p:nvPr/>
        </p:nvSpPr>
        <p:spPr>
          <a:xfrm>
            <a:off x="1001746" y="7157333"/>
            <a:ext cx="5170246" cy="2092325"/>
          </a:xfrm>
          <a:prstGeom prst="rect">
            <a:avLst/>
          </a:prstGeom>
        </p:spPr>
        <p:txBody>
          <a:bodyPr lIns="0" tIns="0" rIns="0" bIns="0" rtlCol="0" anchor="t">
            <a:spAutoFit/>
          </a:bodyPr>
          <a:lstStyle/>
          <a:p>
            <a:pPr algn="ctr">
              <a:lnSpc>
                <a:spcPts val="5424"/>
              </a:lnSpc>
              <a:spcBef>
                <a:spcPct val="0"/>
              </a:spcBef>
            </a:pPr>
            <a:r>
              <a:rPr lang="en-US" sz="3499">
                <a:solidFill>
                  <a:srgbClr val="FFFFFF"/>
                </a:solidFill>
                <a:latin typeface="Times New Roman"/>
              </a:rPr>
              <a:t>Sử dụng CNNs để phân loại ảnh thành các nhóm tương ứng.</a:t>
            </a:r>
          </a:p>
        </p:txBody>
      </p:sp>
      <p:sp>
        <p:nvSpPr>
          <p:cNvPr id="9" name="TextBox 9"/>
          <p:cNvSpPr txBox="1"/>
          <p:nvPr/>
        </p:nvSpPr>
        <p:spPr>
          <a:xfrm>
            <a:off x="6927397" y="6319017"/>
            <a:ext cx="4456747" cy="812800"/>
          </a:xfrm>
          <a:prstGeom prst="rect">
            <a:avLst/>
          </a:prstGeom>
        </p:spPr>
        <p:txBody>
          <a:bodyPr lIns="0" tIns="0" rIns="0" bIns="0" rtlCol="0" anchor="t">
            <a:spAutoFit/>
          </a:bodyPr>
          <a:lstStyle/>
          <a:p>
            <a:pPr algn="ctr">
              <a:lnSpc>
                <a:spcPts val="6199"/>
              </a:lnSpc>
              <a:spcBef>
                <a:spcPct val="0"/>
              </a:spcBef>
            </a:pPr>
            <a:r>
              <a:rPr lang="en-US" sz="3999">
                <a:solidFill>
                  <a:srgbClr val="FFFFFF"/>
                </a:solidFill>
                <a:latin typeface="Times New Roman Bold"/>
              </a:rPr>
              <a:t>Phát hiện đối tượng</a:t>
            </a:r>
          </a:p>
        </p:txBody>
      </p:sp>
      <p:sp>
        <p:nvSpPr>
          <p:cNvPr id="10" name="TextBox 10"/>
          <p:cNvSpPr txBox="1"/>
          <p:nvPr/>
        </p:nvSpPr>
        <p:spPr>
          <a:xfrm>
            <a:off x="6650579" y="7157333"/>
            <a:ext cx="5010384" cy="2092325"/>
          </a:xfrm>
          <a:prstGeom prst="rect">
            <a:avLst/>
          </a:prstGeom>
        </p:spPr>
        <p:txBody>
          <a:bodyPr lIns="0" tIns="0" rIns="0" bIns="0" rtlCol="0" anchor="t">
            <a:spAutoFit/>
          </a:bodyPr>
          <a:lstStyle/>
          <a:p>
            <a:pPr algn="ctr">
              <a:lnSpc>
                <a:spcPts val="5424"/>
              </a:lnSpc>
              <a:spcBef>
                <a:spcPct val="0"/>
              </a:spcBef>
            </a:pPr>
            <a:r>
              <a:rPr lang="en-US" sz="3499">
                <a:solidFill>
                  <a:srgbClr val="FFFFFF"/>
                </a:solidFill>
                <a:latin typeface="Times New Roman"/>
              </a:rPr>
              <a:t>Nhận dạng và định vị vị trí của đối tượng trong ảnh.</a:t>
            </a:r>
          </a:p>
        </p:txBody>
      </p:sp>
      <p:sp>
        <p:nvSpPr>
          <p:cNvPr id="11" name="TextBox 11"/>
          <p:cNvSpPr txBox="1"/>
          <p:nvPr/>
        </p:nvSpPr>
        <p:spPr>
          <a:xfrm>
            <a:off x="12139549" y="6367145"/>
            <a:ext cx="5119750" cy="716543"/>
          </a:xfrm>
          <a:prstGeom prst="rect">
            <a:avLst/>
          </a:prstGeom>
        </p:spPr>
        <p:txBody>
          <a:bodyPr wrap="square" lIns="0" tIns="0" rIns="0" bIns="0" rtlCol="0" anchor="t">
            <a:spAutoFit/>
          </a:bodyPr>
          <a:lstStyle/>
          <a:p>
            <a:pPr algn="ctr">
              <a:lnSpc>
                <a:spcPts val="6199"/>
              </a:lnSpc>
              <a:spcBef>
                <a:spcPct val="0"/>
              </a:spcBef>
            </a:pPr>
            <a:r>
              <a:rPr lang="en-US" sz="3999">
                <a:solidFill>
                  <a:srgbClr val="FFFFFF"/>
                </a:solidFill>
                <a:latin typeface="Times New Roman Bold"/>
              </a:rPr>
              <a:t>Nhận diện khuôn mặt</a:t>
            </a:r>
          </a:p>
        </p:txBody>
      </p:sp>
      <p:sp>
        <p:nvSpPr>
          <p:cNvPr id="12" name="TextBox 12"/>
          <p:cNvSpPr txBox="1"/>
          <p:nvPr/>
        </p:nvSpPr>
        <p:spPr>
          <a:xfrm>
            <a:off x="12139549" y="7138802"/>
            <a:ext cx="5119751" cy="2092325"/>
          </a:xfrm>
          <a:prstGeom prst="rect">
            <a:avLst/>
          </a:prstGeom>
        </p:spPr>
        <p:txBody>
          <a:bodyPr lIns="0" tIns="0" rIns="0" bIns="0" rtlCol="0" anchor="t">
            <a:spAutoFit/>
          </a:bodyPr>
          <a:lstStyle/>
          <a:p>
            <a:pPr algn="ctr">
              <a:lnSpc>
                <a:spcPts val="5424"/>
              </a:lnSpc>
              <a:spcBef>
                <a:spcPct val="0"/>
              </a:spcBef>
            </a:pPr>
            <a:r>
              <a:rPr lang="en-US" sz="3499">
                <a:solidFill>
                  <a:srgbClr val="FFFFFF"/>
                </a:solidFill>
                <a:latin typeface="Times New Roman"/>
              </a:rPr>
              <a:t>Xác định và nhận dạng khuôn mặt trong ảnh hoặc video.</a:t>
            </a:r>
          </a:p>
        </p:txBody>
      </p:sp>
      <p:sp>
        <p:nvSpPr>
          <p:cNvPr id="13" name="Freeform 13"/>
          <p:cNvSpPr/>
          <p:nvPr/>
        </p:nvSpPr>
        <p:spPr>
          <a:xfrm rot="-10800000">
            <a:off x="14699425" y="-412568"/>
            <a:ext cx="5520044" cy="3795030"/>
          </a:xfrm>
          <a:custGeom>
            <a:avLst/>
            <a:gdLst/>
            <a:ahLst/>
            <a:cxnLst/>
            <a:rect l="l" t="t" r="r" b="b"/>
            <a:pathLst>
              <a:path w="5520044" h="3795030">
                <a:moveTo>
                  <a:pt x="0" y="0"/>
                </a:moveTo>
                <a:lnTo>
                  <a:pt x="5520044" y="0"/>
                </a:lnTo>
                <a:lnTo>
                  <a:pt x="5520044" y="3795031"/>
                </a:lnTo>
                <a:lnTo>
                  <a:pt x="0" y="3795031"/>
                </a:lnTo>
                <a:lnTo>
                  <a:pt x="0" y="0"/>
                </a:lnTo>
                <a:close/>
              </a:path>
            </a:pathLst>
          </a:custGeom>
          <a:blipFill>
            <a:blip r:embed="rId7">
              <a:alphaModFix amt="15000"/>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4" name="Freeform 4"/>
          <p:cNvSpPr/>
          <p:nvPr/>
        </p:nvSpPr>
        <p:spPr>
          <a:xfrm flipH="1">
            <a:off x="-1613947" y="6116956"/>
            <a:ext cx="6549892" cy="4150994"/>
          </a:xfrm>
          <a:custGeom>
            <a:avLst/>
            <a:gdLst/>
            <a:ahLst/>
            <a:cxnLst/>
            <a:rect l="l" t="t" r="r" b="b"/>
            <a:pathLst>
              <a:path w="6549892" h="4150994">
                <a:moveTo>
                  <a:pt x="6549891" y="0"/>
                </a:moveTo>
                <a:lnTo>
                  <a:pt x="0" y="0"/>
                </a:lnTo>
                <a:lnTo>
                  <a:pt x="0" y="4150994"/>
                </a:lnTo>
                <a:lnTo>
                  <a:pt x="6549891" y="4150994"/>
                </a:lnTo>
                <a:lnTo>
                  <a:pt x="6549891"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13" name="Freeform 13"/>
          <p:cNvSpPr/>
          <p:nvPr/>
        </p:nvSpPr>
        <p:spPr>
          <a:xfrm rot="-10800000">
            <a:off x="14699425" y="-412568"/>
            <a:ext cx="5520044" cy="3795030"/>
          </a:xfrm>
          <a:custGeom>
            <a:avLst/>
            <a:gdLst/>
            <a:ahLst/>
            <a:cxnLst/>
            <a:rect l="l" t="t" r="r" b="b"/>
            <a:pathLst>
              <a:path w="5520044" h="3795030">
                <a:moveTo>
                  <a:pt x="0" y="0"/>
                </a:moveTo>
                <a:lnTo>
                  <a:pt x="5520044" y="0"/>
                </a:lnTo>
                <a:lnTo>
                  <a:pt x="5520044" y="3795031"/>
                </a:lnTo>
                <a:lnTo>
                  <a:pt x="0" y="3795031"/>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
        <p:nvSpPr>
          <p:cNvPr id="17" name="Freeform 5">
            <a:extLst>
              <a:ext uri="{FF2B5EF4-FFF2-40B4-BE49-F238E27FC236}">
                <a16:creationId xmlns:a16="http://schemas.microsoft.com/office/drawing/2014/main" id="{1C842725-FF65-B369-6F08-1A099C04562C}"/>
              </a:ext>
            </a:extLst>
          </p:cNvPr>
          <p:cNvSpPr/>
          <p:nvPr/>
        </p:nvSpPr>
        <p:spPr>
          <a:xfrm>
            <a:off x="7239000" y="1252538"/>
            <a:ext cx="1609725" cy="1609725"/>
          </a:xfrm>
          <a:custGeom>
            <a:avLst/>
            <a:gdLst/>
            <a:ahLst/>
            <a:cxnLst/>
            <a:rect l="l" t="t" r="r" b="b"/>
            <a:pathLst>
              <a:path w="1609725" h="1609725">
                <a:moveTo>
                  <a:pt x="0" y="0"/>
                </a:moveTo>
                <a:lnTo>
                  <a:pt x="1609724" y="0"/>
                </a:lnTo>
                <a:lnTo>
                  <a:pt x="1609724" y="1609724"/>
                </a:lnTo>
                <a:lnTo>
                  <a:pt x="0" y="16097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Freeform 6">
            <a:extLst>
              <a:ext uri="{FF2B5EF4-FFF2-40B4-BE49-F238E27FC236}">
                <a16:creationId xmlns:a16="http://schemas.microsoft.com/office/drawing/2014/main" id="{153E1FCD-4CE7-EAC6-1A78-290E4123B33C}"/>
              </a:ext>
            </a:extLst>
          </p:cNvPr>
          <p:cNvSpPr/>
          <p:nvPr/>
        </p:nvSpPr>
        <p:spPr>
          <a:xfrm>
            <a:off x="7239000" y="3309938"/>
            <a:ext cx="1609725" cy="1609725"/>
          </a:xfrm>
          <a:custGeom>
            <a:avLst/>
            <a:gdLst/>
            <a:ahLst/>
            <a:cxnLst/>
            <a:rect l="l" t="t" r="r" b="b"/>
            <a:pathLst>
              <a:path w="1609725" h="1609725">
                <a:moveTo>
                  <a:pt x="0" y="0"/>
                </a:moveTo>
                <a:lnTo>
                  <a:pt x="1609724" y="0"/>
                </a:lnTo>
                <a:lnTo>
                  <a:pt x="1609724" y="1609724"/>
                </a:lnTo>
                <a:lnTo>
                  <a:pt x="0" y="160972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9" name="Freeform 7">
            <a:extLst>
              <a:ext uri="{FF2B5EF4-FFF2-40B4-BE49-F238E27FC236}">
                <a16:creationId xmlns:a16="http://schemas.microsoft.com/office/drawing/2014/main" id="{F187E2A7-0770-1DB8-3524-33B243B579DD}"/>
              </a:ext>
            </a:extLst>
          </p:cNvPr>
          <p:cNvSpPr/>
          <p:nvPr/>
        </p:nvSpPr>
        <p:spPr>
          <a:xfrm>
            <a:off x="7239000" y="5367338"/>
            <a:ext cx="1609725" cy="1609725"/>
          </a:xfrm>
          <a:custGeom>
            <a:avLst/>
            <a:gdLst/>
            <a:ahLst/>
            <a:cxnLst/>
            <a:rect l="l" t="t" r="r" b="b"/>
            <a:pathLst>
              <a:path w="1609725" h="1609725">
                <a:moveTo>
                  <a:pt x="0" y="0"/>
                </a:moveTo>
                <a:lnTo>
                  <a:pt x="1609724" y="0"/>
                </a:lnTo>
                <a:lnTo>
                  <a:pt x="1609724" y="1609724"/>
                </a:lnTo>
                <a:lnTo>
                  <a:pt x="0" y="160972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0" name="Freeform 9">
            <a:extLst>
              <a:ext uri="{FF2B5EF4-FFF2-40B4-BE49-F238E27FC236}">
                <a16:creationId xmlns:a16="http://schemas.microsoft.com/office/drawing/2014/main" id="{DBD9DFDB-88A1-1EA6-AD1E-3778FB0C692C}"/>
              </a:ext>
            </a:extLst>
          </p:cNvPr>
          <p:cNvSpPr/>
          <p:nvPr/>
        </p:nvSpPr>
        <p:spPr>
          <a:xfrm>
            <a:off x="7239000" y="7424738"/>
            <a:ext cx="1609725" cy="1609725"/>
          </a:xfrm>
          <a:custGeom>
            <a:avLst/>
            <a:gdLst/>
            <a:ahLst/>
            <a:cxnLst/>
            <a:rect l="l" t="t" r="r" b="b"/>
            <a:pathLst>
              <a:path w="1609725" h="1609725">
                <a:moveTo>
                  <a:pt x="0" y="0"/>
                </a:moveTo>
                <a:lnTo>
                  <a:pt x="1609724" y="0"/>
                </a:lnTo>
                <a:lnTo>
                  <a:pt x="1609724" y="1609724"/>
                </a:lnTo>
                <a:lnTo>
                  <a:pt x="0" y="160972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1" name="Freeform 22">
            <a:extLst>
              <a:ext uri="{FF2B5EF4-FFF2-40B4-BE49-F238E27FC236}">
                <a16:creationId xmlns:a16="http://schemas.microsoft.com/office/drawing/2014/main" id="{6D110CB0-BA86-9565-3C87-9476A65D3AC7}"/>
              </a:ext>
            </a:extLst>
          </p:cNvPr>
          <p:cNvSpPr/>
          <p:nvPr/>
        </p:nvSpPr>
        <p:spPr>
          <a:xfrm>
            <a:off x="7610474" y="1624012"/>
            <a:ext cx="866775" cy="866775"/>
          </a:xfrm>
          <a:custGeom>
            <a:avLst/>
            <a:gdLst/>
            <a:ahLst/>
            <a:cxnLst/>
            <a:rect l="l" t="t" r="r" b="b"/>
            <a:pathLst>
              <a:path w="866775" h="866775">
                <a:moveTo>
                  <a:pt x="0" y="0"/>
                </a:moveTo>
                <a:lnTo>
                  <a:pt x="866776" y="0"/>
                </a:lnTo>
                <a:lnTo>
                  <a:pt x="866776" y="866776"/>
                </a:lnTo>
                <a:lnTo>
                  <a:pt x="0" y="86677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2" name="Freeform 23">
            <a:extLst>
              <a:ext uri="{FF2B5EF4-FFF2-40B4-BE49-F238E27FC236}">
                <a16:creationId xmlns:a16="http://schemas.microsoft.com/office/drawing/2014/main" id="{F45C8136-1448-D556-339B-784568133BB3}"/>
              </a:ext>
            </a:extLst>
          </p:cNvPr>
          <p:cNvSpPr/>
          <p:nvPr/>
        </p:nvSpPr>
        <p:spPr>
          <a:xfrm>
            <a:off x="7636980" y="3681412"/>
            <a:ext cx="866775" cy="866775"/>
          </a:xfrm>
          <a:custGeom>
            <a:avLst/>
            <a:gdLst/>
            <a:ahLst/>
            <a:cxnLst/>
            <a:rect l="l" t="t" r="r" b="b"/>
            <a:pathLst>
              <a:path w="866775" h="866775">
                <a:moveTo>
                  <a:pt x="0" y="0"/>
                </a:moveTo>
                <a:lnTo>
                  <a:pt x="866775" y="0"/>
                </a:lnTo>
                <a:lnTo>
                  <a:pt x="866775" y="866776"/>
                </a:lnTo>
                <a:lnTo>
                  <a:pt x="0" y="86677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23" name="Freeform 24">
            <a:extLst>
              <a:ext uri="{FF2B5EF4-FFF2-40B4-BE49-F238E27FC236}">
                <a16:creationId xmlns:a16="http://schemas.microsoft.com/office/drawing/2014/main" id="{3D7E240E-B129-7F68-82A4-0D6A46E2BA5C}"/>
              </a:ext>
            </a:extLst>
          </p:cNvPr>
          <p:cNvSpPr/>
          <p:nvPr/>
        </p:nvSpPr>
        <p:spPr>
          <a:xfrm>
            <a:off x="7610475" y="5738812"/>
            <a:ext cx="866775" cy="866775"/>
          </a:xfrm>
          <a:custGeom>
            <a:avLst/>
            <a:gdLst/>
            <a:ahLst/>
            <a:cxnLst/>
            <a:rect l="l" t="t" r="r" b="b"/>
            <a:pathLst>
              <a:path w="866775" h="866775">
                <a:moveTo>
                  <a:pt x="0" y="0"/>
                </a:moveTo>
                <a:lnTo>
                  <a:pt x="866775" y="0"/>
                </a:lnTo>
                <a:lnTo>
                  <a:pt x="866775" y="866776"/>
                </a:lnTo>
                <a:lnTo>
                  <a:pt x="0" y="866776"/>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24" name="Freeform 25">
            <a:extLst>
              <a:ext uri="{FF2B5EF4-FFF2-40B4-BE49-F238E27FC236}">
                <a16:creationId xmlns:a16="http://schemas.microsoft.com/office/drawing/2014/main" id="{16F40ABE-2223-ECBD-5AF2-DC63DA6A3340}"/>
              </a:ext>
            </a:extLst>
          </p:cNvPr>
          <p:cNvSpPr/>
          <p:nvPr/>
        </p:nvSpPr>
        <p:spPr>
          <a:xfrm>
            <a:off x="7610475" y="7796212"/>
            <a:ext cx="866775" cy="866775"/>
          </a:xfrm>
          <a:custGeom>
            <a:avLst/>
            <a:gdLst/>
            <a:ahLst/>
            <a:cxnLst/>
            <a:rect l="l" t="t" r="r" b="b"/>
            <a:pathLst>
              <a:path w="866775" h="866775">
                <a:moveTo>
                  <a:pt x="0" y="0"/>
                </a:moveTo>
                <a:lnTo>
                  <a:pt x="866775" y="0"/>
                </a:lnTo>
                <a:lnTo>
                  <a:pt x="866775" y="866776"/>
                </a:lnTo>
                <a:lnTo>
                  <a:pt x="0" y="866776"/>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5" name="AutoShape 26">
            <a:extLst>
              <a:ext uri="{FF2B5EF4-FFF2-40B4-BE49-F238E27FC236}">
                <a16:creationId xmlns:a16="http://schemas.microsoft.com/office/drawing/2014/main" id="{BD041834-746D-ABB8-7EA4-DDE78E872C55}"/>
              </a:ext>
            </a:extLst>
          </p:cNvPr>
          <p:cNvSpPr/>
          <p:nvPr/>
        </p:nvSpPr>
        <p:spPr>
          <a:xfrm>
            <a:off x="8014066" y="0"/>
            <a:ext cx="29796" cy="1252538"/>
          </a:xfrm>
          <a:prstGeom prst="rect">
            <a:avLst/>
          </a:prstGeom>
          <a:solidFill>
            <a:srgbClr val="FFFFFF">
              <a:alpha val="14902"/>
            </a:srgbClr>
          </a:solidFill>
        </p:spPr>
      </p:sp>
      <p:sp>
        <p:nvSpPr>
          <p:cNvPr id="26" name="AutoShape 27">
            <a:extLst>
              <a:ext uri="{FF2B5EF4-FFF2-40B4-BE49-F238E27FC236}">
                <a16:creationId xmlns:a16="http://schemas.microsoft.com/office/drawing/2014/main" id="{653DC706-2A84-0E96-8B42-C9E77B2D5041}"/>
              </a:ext>
            </a:extLst>
          </p:cNvPr>
          <p:cNvSpPr/>
          <p:nvPr/>
        </p:nvSpPr>
        <p:spPr>
          <a:xfrm>
            <a:off x="7976892" y="2862262"/>
            <a:ext cx="37174" cy="447675"/>
          </a:xfrm>
          <a:prstGeom prst="rect">
            <a:avLst/>
          </a:prstGeom>
          <a:solidFill>
            <a:srgbClr val="FFFFFF">
              <a:alpha val="14902"/>
            </a:srgbClr>
          </a:solidFill>
        </p:spPr>
      </p:sp>
      <p:sp>
        <p:nvSpPr>
          <p:cNvPr id="27" name="AutoShape 28">
            <a:extLst>
              <a:ext uri="{FF2B5EF4-FFF2-40B4-BE49-F238E27FC236}">
                <a16:creationId xmlns:a16="http://schemas.microsoft.com/office/drawing/2014/main" id="{7EC93920-E9C6-5EE5-0662-8944B3D458E2}"/>
              </a:ext>
            </a:extLst>
          </p:cNvPr>
          <p:cNvSpPr/>
          <p:nvPr/>
        </p:nvSpPr>
        <p:spPr>
          <a:xfrm>
            <a:off x="7976892" y="4919662"/>
            <a:ext cx="37174" cy="447675"/>
          </a:xfrm>
          <a:prstGeom prst="rect">
            <a:avLst/>
          </a:prstGeom>
          <a:solidFill>
            <a:srgbClr val="FFFFFF">
              <a:alpha val="14902"/>
            </a:srgbClr>
          </a:solidFill>
        </p:spPr>
      </p:sp>
      <p:sp>
        <p:nvSpPr>
          <p:cNvPr id="28" name="AutoShape 29">
            <a:extLst>
              <a:ext uri="{FF2B5EF4-FFF2-40B4-BE49-F238E27FC236}">
                <a16:creationId xmlns:a16="http://schemas.microsoft.com/office/drawing/2014/main" id="{DAF81583-CB97-5CF7-48E3-39FB071942FB}"/>
              </a:ext>
            </a:extLst>
          </p:cNvPr>
          <p:cNvSpPr/>
          <p:nvPr/>
        </p:nvSpPr>
        <p:spPr>
          <a:xfrm>
            <a:off x="8014066" y="6977062"/>
            <a:ext cx="37174" cy="447675"/>
          </a:xfrm>
          <a:prstGeom prst="rect">
            <a:avLst/>
          </a:prstGeom>
          <a:solidFill>
            <a:srgbClr val="FFFFFF">
              <a:alpha val="14902"/>
            </a:srgbClr>
          </a:solidFill>
        </p:spPr>
      </p:sp>
      <p:sp>
        <p:nvSpPr>
          <p:cNvPr id="29" name="AutoShape 8">
            <a:extLst>
              <a:ext uri="{FF2B5EF4-FFF2-40B4-BE49-F238E27FC236}">
                <a16:creationId xmlns:a16="http://schemas.microsoft.com/office/drawing/2014/main" id="{6A8CE398-A763-D67F-2372-D960F36BBFDC}"/>
              </a:ext>
            </a:extLst>
          </p:cNvPr>
          <p:cNvSpPr/>
          <p:nvPr/>
        </p:nvSpPr>
        <p:spPr>
          <a:xfrm>
            <a:off x="8028964" y="9034462"/>
            <a:ext cx="29796" cy="1252538"/>
          </a:xfrm>
          <a:prstGeom prst="rect">
            <a:avLst/>
          </a:prstGeom>
          <a:solidFill>
            <a:srgbClr val="FFFFFF">
              <a:alpha val="14902"/>
            </a:srgbClr>
          </a:solidFill>
        </p:spPr>
      </p:sp>
      <p:sp>
        <p:nvSpPr>
          <p:cNvPr id="30" name="TextBox 6">
            <a:extLst>
              <a:ext uri="{FF2B5EF4-FFF2-40B4-BE49-F238E27FC236}">
                <a16:creationId xmlns:a16="http://schemas.microsoft.com/office/drawing/2014/main" id="{B3364A82-0143-0A5D-F867-ED2031A7AECF}"/>
              </a:ext>
            </a:extLst>
          </p:cNvPr>
          <p:cNvSpPr txBox="1"/>
          <p:nvPr/>
        </p:nvSpPr>
        <p:spPr>
          <a:xfrm>
            <a:off x="270072" y="4663239"/>
            <a:ext cx="7123479" cy="795089"/>
          </a:xfrm>
          <a:prstGeom prst="rect">
            <a:avLst/>
          </a:prstGeom>
        </p:spPr>
        <p:txBody>
          <a:bodyPr wrap="square" lIns="0" tIns="0" rIns="0" bIns="0" rtlCol="0" anchor="t">
            <a:spAutoFit/>
          </a:bodyPr>
          <a:lstStyle/>
          <a:p>
            <a:pPr algn="ctr">
              <a:lnSpc>
                <a:spcPts val="6240"/>
              </a:lnSpc>
            </a:pPr>
            <a:r>
              <a:rPr lang="en-US" sz="6000">
                <a:solidFill>
                  <a:srgbClr val="FF914D"/>
                </a:solidFill>
                <a:latin typeface="Times New Roman Bold"/>
              </a:rPr>
              <a:t>Ưu điểm của CNN</a:t>
            </a:r>
          </a:p>
        </p:txBody>
      </p:sp>
      <p:sp>
        <p:nvSpPr>
          <p:cNvPr id="31" name="TextBox 4">
            <a:extLst>
              <a:ext uri="{FF2B5EF4-FFF2-40B4-BE49-F238E27FC236}">
                <a16:creationId xmlns:a16="http://schemas.microsoft.com/office/drawing/2014/main" id="{EDEA33AD-F263-7582-0906-2BFA5F1969A3}"/>
              </a:ext>
            </a:extLst>
          </p:cNvPr>
          <p:cNvSpPr txBox="1"/>
          <p:nvPr/>
        </p:nvSpPr>
        <p:spPr>
          <a:xfrm>
            <a:off x="9220199" y="1624012"/>
            <a:ext cx="7880234" cy="716543"/>
          </a:xfrm>
          <a:prstGeom prst="rect">
            <a:avLst/>
          </a:prstGeom>
        </p:spPr>
        <p:txBody>
          <a:bodyPr wrap="square" lIns="0" tIns="0" rIns="0" bIns="0" rtlCol="0" anchor="t">
            <a:spAutoFit/>
          </a:bodyPr>
          <a:lstStyle/>
          <a:p>
            <a:pPr>
              <a:lnSpc>
                <a:spcPts val="6199"/>
              </a:lnSpc>
              <a:spcBef>
                <a:spcPct val="0"/>
              </a:spcBef>
            </a:pPr>
            <a:r>
              <a:rPr lang="vi-VN" sz="4000" b="1" i="0">
                <a:solidFill>
                  <a:schemeClr val="bg1"/>
                </a:solidFill>
                <a:effectLst/>
                <a:latin typeface="Times New Roman" panose="02020603050405020304" pitchFamily="18" charset="0"/>
                <a:cs typeface="Times New Roman" panose="02020603050405020304" pitchFamily="18" charset="0"/>
              </a:rPr>
              <a:t>Khả Năng Học Đặc Trưng Tự Động</a:t>
            </a:r>
            <a:endParaRPr lang="en-US" sz="3999">
              <a:solidFill>
                <a:schemeClr val="bg1"/>
              </a:solidFill>
              <a:latin typeface="Times New Roman" panose="02020603050405020304" pitchFamily="18" charset="0"/>
              <a:cs typeface="Times New Roman" panose="02020603050405020304" pitchFamily="18" charset="0"/>
            </a:endParaRPr>
          </a:p>
        </p:txBody>
      </p:sp>
      <p:sp>
        <p:nvSpPr>
          <p:cNvPr id="32" name="TextBox 4">
            <a:extLst>
              <a:ext uri="{FF2B5EF4-FFF2-40B4-BE49-F238E27FC236}">
                <a16:creationId xmlns:a16="http://schemas.microsoft.com/office/drawing/2014/main" id="{A7530EA6-2459-252D-6014-2C636B986C6C}"/>
              </a:ext>
            </a:extLst>
          </p:cNvPr>
          <p:cNvSpPr txBox="1"/>
          <p:nvPr/>
        </p:nvSpPr>
        <p:spPr>
          <a:xfrm>
            <a:off x="9163166" y="3681412"/>
            <a:ext cx="8566034" cy="716543"/>
          </a:xfrm>
          <a:prstGeom prst="rect">
            <a:avLst/>
          </a:prstGeom>
        </p:spPr>
        <p:txBody>
          <a:bodyPr wrap="square" lIns="0" tIns="0" rIns="0" bIns="0" rtlCol="0" anchor="t">
            <a:spAutoFit/>
          </a:bodyPr>
          <a:lstStyle/>
          <a:p>
            <a:pPr>
              <a:lnSpc>
                <a:spcPts val="6199"/>
              </a:lnSpc>
              <a:spcBef>
                <a:spcPct val="0"/>
              </a:spcBef>
            </a:pPr>
            <a:r>
              <a:rPr lang="vi-VN" sz="4000" b="1" i="0">
                <a:solidFill>
                  <a:schemeClr val="bg1"/>
                </a:solidFill>
                <a:effectLst/>
                <a:latin typeface="Times New Roman" panose="02020603050405020304" pitchFamily="18" charset="0"/>
                <a:cs typeface="Times New Roman" panose="02020603050405020304" pitchFamily="18" charset="0"/>
              </a:rPr>
              <a:t>Hiệu Suất Cao Trong Xử Lý Hình Ảnh</a:t>
            </a:r>
            <a:endParaRPr lang="en-US" sz="3999">
              <a:solidFill>
                <a:schemeClr val="bg1"/>
              </a:solidFill>
              <a:latin typeface="Times New Roman" panose="02020603050405020304" pitchFamily="18" charset="0"/>
              <a:cs typeface="Times New Roman" panose="02020603050405020304" pitchFamily="18" charset="0"/>
            </a:endParaRPr>
          </a:p>
        </p:txBody>
      </p:sp>
      <p:sp>
        <p:nvSpPr>
          <p:cNvPr id="33" name="TextBox 4">
            <a:extLst>
              <a:ext uri="{FF2B5EF4-FFF2-40B4-BE49-F238E27FC236}">
                <a16:creationId xmlns:a16="http://schemas.microsoft.com/office/drawing/2014/main" id="{C9E9E478-D59C-3E03-09D5-5D9545250EBA}"/>
              </a:ext>
            </a:extLst>
          </p:cNvPr>
          <p:cNvSpPr txBox="1"/>
          <p:nvPr/>
        </p:nvSpPr>
        <p:spPr>
          <a:xfrm>
            <a:off x="9144000" y="5764211"/>
            <a:ext cx="7535290" cy="716543"/>
          </a:xfrm>
          <a:prstGeom prst="rect">
            <a:avLst/>
          </a:prstGeom>
        </p:spPr>
        <p:txBody>
          <a:bodyPr wrap="square" lIns="0" tIns="0" rIns="0" bIns="0" rtlCol="0" anchor="t">
            <a:spAutoFit/>
          </a:bodyPr>
          <a:lstStyle/>
          <a:p>
            <a:pPr>
              <a:lnSpc>
                <a:spcPts val="6199"/>
              </a:lnSpc>
              <a:spcBef>
                <a:spcPct val="0"/>
              </a:spcBef>
            </a:pPr>
            <a:r>
              <a:rPr lang="vi-VN" sz="4000" b="1" i="0">
                <a:solidFill>
                  <a:schemeClr val="bg1"/>
                </a:solidFill>
                <a:effectLst/>
                <a:latin typeface="Times New Roman" panose="02020603050405020304" pitchFamily="18" charset="0"/>
                <a:cs typeface="Times New Roman" panose="02020603050405020304" pitchFamily="18" charset="0"/>
              </a:rPr>
              <a:t>Tích Hợp Tốt với Dữ Liệu Lớn</a:t>
            </a:r>
            <a:endParaRPr lang="en-US" sz="3999">
              <a:solidFill>
                <a:schemeClr val="bg1"/>
              </a:solidFill>
              <a:latin typeface="Times New Roman" panose="02020603050405020304" pitchFamily="18" charset="0"/>
              <a:cs typeface="Times New Roman" panose="02020603050405020304" pitchFamily="18" charset="0"/>
            </a:endParaRPr>
          </a:p>
        </p:txBody>
      </p:sp>
      <p:sp>
        <p:nvSpPr>
          <p:cNvPr id="34" name="TextBox 4">
            <a:extLst>
              <a:ext uri="{FF2B5EF4-FFF2-40B4-BE49-F238E27FC236}">
                <a16:creationId xmlns:a16="http://schemas.microsoft.com/office/drawing/2014/main" id="{FAF2E86E-20BC-1B89-A453-6A12B4E79C92}"/>
              </a:ext>
            </a:extLst>
          </p:cNvPr>
          <p:cNvSpPr txBox="1"/>
          <p:nvPr/>
        </p:nvSpPr>
        <p:spPr>
          <a:xfrm>
            <a:off x="9220199" y="7871327"/>
            <a:ext cx="5788249" cy="716543"/>
          </a:xfrm>
          <a:prstGeom prst="rect">
            <a:avLst/>
          </a:prstGeom>
        </p:spPr>
        <p:txBody>
          <a:bodyPr wrap="square" lIns="0" tIns="0" rIns="0" bIns="0" rtlCol="0" anchor="t">
            <a:spAutoFit/>
          </a:bodyPr>
          <a:lstStyle/>
          <a:p>
            <a:pPr>
              <a:lnSpc>
                <a:spcPts val="6199"/>
              </a:lnSpc>
              <a:spcBef>
                <a:spcPct val="0"/>
              </a:spcBef>
            </a:pPr>
            <a:r>
              <a:rPr lang="vi-VN" sz="4000" b="1" i="0">
                <a:solidFill>
                  <a:schemeClr val="bg1"/>
                </a:solidFill>
                <a:effectLst/>
                <a:latin typeface="Times New Roman" panose="02020603050405020304" pitchFamily="18" charset="0"/>
                <a:cs typeface="Times New Roman" panose="02020603050405020304" pitchFamily="18" charset="0"/>
              </a:rPr>
              <a:t>Chia Sẻ Trọng Số</a:t>
            </a:r>
            <a:endParaRPr lang="en-US" sz="3999">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39871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4" name="Freeform 4"/>
          <p:cNvSpPr/>
          <p:nvPr/>
        </p:nvSpPr>
        <p:spPr>
          <a:xfrm flipH="1">
            <a:off x="-1613947" y="6116956"/>
            <a:ext cx="6549892" cy="4150994"/>
          </a:xfrm>
          <a:custGeom>
            <a:avLst/>
            <a:gdLst/>
            <a:ahLst/>
            <a:cxnLst/>
            <a:rect l="l" t="t" r="r" b="b"/>
            <a:pathLst>
              <a:path w="6549892" h="4150994">
                <a:moveTo>
                  <a:pt x="6549891" y="0"/>
                </a:moveTo>
                <a:lnTo>
                  <a:pt x="0" y="0"/>
                </a:lnTo>
                <a:lnTo>
                  <a:pt x="0" y="4150994"/>
                </a:lnTo>
                <a:lnTo>
                  <a:pt x="6549891" y="4150994"/>
                </a:lnTo>
                <a:lnTo>
                  <a:pt x="6549891"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13" name="Freeform 13"/>
          <p:cNvSpPr/>
          <p:nvPr/>
        </p:nvSpPr>
        <p:spPr>
          <a:xfrm rot="-10800000">
            <a:off x="14699425" y="-412568"/>
            <a:ext cx="5520044" cy="3795030"/>
          </a:xfrm>
          <a:custGeom>
            <a:avLst/>
            <a:gdLst/>
            <a:ahLst/>
            <a:cxnLst/>
            <a:rect l="l" t="t" r="r" b="b"/>
            <a:pathLst>
              <a:path w="5520044" h="3795030">
                <a:moveTo>
                  <a:pt x="0" y="0"/>
                </a:moveTo>
                <a:lnTo>
                  <a:pt x="5520044" y="0"/>
                </a:lnTo>
                <a:lnTo>
                  <a:pt x="5520044" y="3795031"/>
                </a:lnTo>
                <a:lnTo>
                  <a:pt x="0" y="3795031"/>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
        <p:nvSpPr>
          <p:cNvPr id="17" name="Freeform 5">
            <a:extLst>
              <a:ext uri="{FF2B5EF4-FFF2-40B4-BE49-F238E27FC236}">
                <a16:creationId xmlns:a16="http://schemas.microsoft.com/office/drawing/2014/main" id="{1C842725-FF65-B369-6F08-1A099C04562C}"/>
              </a:ext>
            </a:extLst>
          </p:cNvPr>
          <p:cNvSpPr/>
          <p:nvPr/>
        </p:nvSpPr>
        <p:spPr>
          <a:xfrm rot="10800000">
            <a:off x="7239000" y="1252538"/>
            <a:ext cx="1609725" cy="1609725"/>
          </a:xfrm>
          <a:custGeom>
            <a:avLst/>
            <a:gdLst/>
            <a:ahLst/>
            <a:cxnLst/>
            <a:rect l="l" t="t" r="r" b="b"/>
            <a:pathLst>
              <a:path w="1609725" h="1609725">
                <a:moveTo>
                  <a:pt x="0" y="0"/>
                </a:moveTo>
                <a:lnTo>
                  <a:pt x="1609724" y="0"/>
                </a:lnTo>
                <a:lnTo>
                  <a:pt x="1609724" y="1609724"/>
                </a:lnTo>
                <a:lnTo>
                  <a:pt x="0" y="16097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Freeform 6">
            <a:extLst>
              <a:ext uri="{FF2B5EF4-FFF2-40B4-BE49-F238E27FC236}">
                <a16:creationId xmlns:a16="http://schemas.microsoft.com/office/drawing/2014/main" id="{153E1FCD-4CE7-EAC6-1A78-290E4123B33C}"/>
              </a:ext>
            </a:extLst>
          </p:cNvPr>
          <p:cNvSpPr/>
          <p:nvPr/>
        </p:nvSpPr>
        <p:spPr>
          <a:xfrm rot="10800000">
            <a:off x="7239000" y="3309938"/>
            <a:ext cx="1609725" cy="1609725"/>
          </a:xfrm>
          <a:custGeom>
            <a:avLst/>
            <a:gdLst/>
            <a:ahLst/>
            <a:cxnLst/>
            <a:rect l="l" t="t" r="r" b="b"/>
            <a:pathLst>
              <a:path w="1609725" h="1609725">
                <a:moveTo>
                  <a:pt x="0" y="0"/>
                </a:moveTo>
                <a:lnTo>
                  <a:pt x="1609724" y="0"/>
                </a:lnTo>
                <a:lnTo>
                  <a:pt x="1609724" y="1609724"/>
                </a:lnTo>
                <a:lnTo>
                  <a:pt x="0" y="160972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9" name="Freeform 7">
            <a:extLst>
              <a:ext uri="{FF2B5EF4-FFF2-40B4-BE49-F238E27FC236}">
                <a16:creationId xmlns:a16="http://schemas.microsoft.com/office/drawing/2014/main" id="{F187E2A7-0770-1DB8-3524-33B243B579DD}"/>
              </a:ext>
            </a:extLst>
          </p:cNvPr>
          <p:cNvSpPr/>
          <p:nvPr/>
        </p:nvSpPr>
        <p:spPr>
          <a:xfrm rot="10800000">
            <a:off x="7239000" y="5367338"/>
            <a:ext cx="1609725" cy="1609725"/>
          </a:xfrm>
          <a:custGeom>
            <a:avLst/>
            <a:gdLst/>
            <a:ahLst/>
            <a:cxnLst/>
            <a:rect l="l" t="t" r="r" b="b"/>
            <a:pathLst>
              <a:path w="1609725" h="1609725">
                <a:moveTo>
                  <a:pt x="0" y="0"/>
                </a:moveTo>
                <a:lnTo>
                  <a:pt x="1609724" y="0"/>
                </a:lnTo>
                <a:lnTo>
                  <a:pt x="1609724" y="1609724"/>
                </a:lnTo>
                <a:lnTo>
                  <a:pt x="0" y="160972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0" name="Freeform 9">
            <a:extLst>
              <a:ext uri="{FF2B5EF4-FFF2-40B4-BE49-F238E27FC236}">
                <a16:creationId xmlns:a16="http://schemas.microsoft.com/office/drawing/2014/main" id="{DBD9DFDB-88A1-1EA6-AD1E-3778FB0C692C}"/>
              </a:ext>
            </a:extLst>
          </p:cNvPr>
          <p:cNvSpPr/>
          <p:nvPr/>
        </p:nvSpPr>
        <p:spPr>
          <a:xfrm rot="10800000">
            <a:off x="7239000" y="7424738"/>
            <a:ext cx="1609725" cy="1609725"/>
          </a:xfrm>
          <a:custGeom>
            <a:avLst/>
            <a:gdLst/>
            <a:ahLst/>
            <a:cxnLst/>
            <a:rect l="l" t="t" r="r" b="b"/>
            <a:pathLst>
              <a:path w="1609725" h="1609725">
                <a:moveTo>
                  <a:pt x="0" y="0"/>
                </a:moveTo>
                <a:lnTo>
                  <a:pt x="1609724" y="0"/>
                </a:lnTo>
                <a:lnTo>
                  <a:pt x="1609724" y="1609724"/>
                </a:lnTo>
                <a:lnTo>
                  <a:pt x="0" y="160972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1" name="Freeform 22">
            <a:extLst>
              <a:ext uri="{FF2B5EF4-FFF2-40B4-BE49-F238E27FC236}">
                <a16:creationId xmlns:a16="http://schemas.microsoft.com/office/drawing/2014/main" id="{6D110CB0-BA86-9565-3C87-9476A65D3AC7}"/>
              </a:ext>
            </a:extLst>
          </p:cNvPr>
          <p:cNvSpPr/>
          <p:nvPr/>
        </p:nvSpPr>
        <p:spPr>
          <a:xfrm rot="10800000">
            <a:off x="7610474" y="1624012"/>
            <a:ext cx="866775" cy="866775"/>
          </a:xfrm>
          <a:custGeom>
            <a:avLst/>
            <a:gdLst/>
            <a:ahLst/>
            <a:cxnLst/>
            <a:rect l="l" t="t" r="r" b="b"/>
            <a:pathLst>
              <a:path w="866775" h="866775">
                <a:moveTo>
                  <a:pt x="0" y="0"/>
                </a:moveTo>
                <a:lnTo>
                  <a:pt x="866776" y="0"/>
                </a:lnTo>
                <a:lnTo>
                  <a:pt x="866776" y="866776"/>
                </a:lnTo>
                <a:lnTo>
                  <a:pt x="0" y="86677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2" name="Freeform 23">
            <a:extLst>
              <a:ext uri="{FF2B5EF4-FFF2-40B4-BE49-F238E27FC236}">
                <a16:creationId xmlns:a16="http://schemas.microsoft.com/office/drawing/2014/main" id="{F45C8136-1448-D556-339B-784568133BB3}"/>
              </a:ext>
            </a:extLst>
          </p:cNvPr>
          <p:cNvSpPr/>
          <p:nvPr/>
        </p:nvSpPr>
        <p:spPr>
          <a:xfrm rot="10800000">
            <a:off x="7636980" y="3681412"/>
            <a:ext cx="866775" cy="866775"/>
          </a:xfrm>
          <a:custGeom>
            <a:avLst/>
            <a:gdLst/>
            <a:ahLst/>
            <a:cxnLst/>
            <a:rect l="l" t="t" r="r" b="b"/>
            <a:pathLst>
              <a:path w="866775" h="866775">
                <a:moveTo>
                  <a:pt x="0" y="0"/>
                </a:moveTo>
                <a:lnTo>
                  <a:pt x="866775" y="0"/>
                </a:lnTo>
                <a:lnTo>
                  <a:pt x="866775" y="866776"/>
                </a:lnTo>
                <a:lnTo>
                  <a:pt x="0" y="86677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23" name="Freeform 24">
            <a:extLst>
              <a:ext uri="{FF2B5EF4-FFF2-40B4-BE49-F238E27FC236}">
                <a16:creationId xmlns:a16="http://schemas.microsoft.com/office/drawing/2014/main" id="{3D7E240E-B129-7F68-82A4-0D6A46E2BA5C}"/>
              </a:ext>
            </a:extLst>
          </p:cNvPr>
          <p:cNvSpPr/>
          <p:nvPr/>
        </p:nvSpPr>
        <p:spPr>
          <a:xfrm rot="10800000">
            <a:off x="7610475" y="5738812"/>
            <a:ext cx="866775" cy="866775"/>
          </a:xfrm>
          <a:custGeom>
            <a:avLst/>
            <a:gdLst/>
            <a:ahLst/>
            <a:cxnLst/>
            <a:rect l="l" t="t" r="r" b="b"/>
            <a:pathLst>
              <a:path w="866775" h="866775">
                <a:moveTo>
                  <a:pt x="0" y="0"/>
                </a:moveTo>
                <a:lnTo>
                  <a:pt x="866775" y="0"/>
                </a:lnTo>
                <a:lnTo>
                  <a:pt x="866775" y="866776"/>
                </a:lnTo>
                <a:lnTo>
                  <a:pt x="0" y="866776"/>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24" name="Freeform 25">
            <a:extLst>
              <a:ext uri="{FF2B5EF4-FFF2-40B4-BE49-F238E27FC236}">
                <a16:creationId xmlns:a16="http://schemas.microsoft.com/office/drawing/2014/main" id="{16F40ABE-2223-ECBD-5AF2-DC63DA6A3340}"/>
              </a:ext>
            </a:extLst>
          </p:cNvPr>
          <p:cNvSpPr/>
          <p:nvPr/>
        </p:nvSpPr>
        <p:spPr>
          <a:xfrm rot="10800000">
            <a:off x="7610475" y="7796212"/>
            <a:ext cx="866775" cy="866775"/>
          </a:xfrm>
          <a:custGeom>
            <a:avLst/>
            <a:gdLst/>
            <a:ahLst/>
            <a:cxnLst/>
            <a:rect l="l" t="t" r="r" b="b"/>
            <a:pathLst>
              <a:path w="866775" h="866775">
                <a:moveTo>
                  <a:pt x="0" y="0"/>
                </a:moveTo>
                <a:lnTo>
                  <a:pt x="866775" y="0"/>
                </a:lnTo>
                <a:lnTo>
                  <a:pt x="866775" y="866776"/>
                </a:lnTo>
                <a:lnTo>
                  <a:pt x="0" y="866776"/>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5" name="AutoShape 26">
            <a:extLst>
              <a:ext uri="{FF2B5EF4-FFF2-40B4-BE49-F238E27FC236}">
                <a16:creationId xmlns:a16="http://schemas.microsoft.com/office/drawing/2014/main" id="{BD041834-746D-ABB8-7EA4-DDE78E872C55}"/>
              </a:ext>
            </a:extLst>
          </p:cNvPr>
          <p:cNvSpPr/>
          <p:nvPr/>
        </p:nvSpPr>
        <p:spPr>
          <a:xfrm rot="10800000">
            <a:off x="8014066" y="0"/>
            <a:ext cx="29796" cy="1252538"/>
          </a:xfrm>
          <a:prstGeom prst="rect">
            <a:avLst/>
          </a:prstGeom>
          <a:solidFill>
            <a:srgbClr val="FFFFFF">
              <a:alpha val="14902"/>
            </a:srgbClr>
          </a:solidFill>
        </p:spPr>
      </p:sp>
      <p:sp>
        <p:nvSpPr>
          <p:cNvPr id="26" name="AutoShape 27">
            <a:extLst>
              <a:ext uri="{FF2B5EF4-FFF2-40B4-BE49-F238E27FC236}">
                <a16:creationId xmlns:a16="http://schemas.microsoft.com/office/drawing/2014/main" id="{653DC706-2A84-0E96-8B42-C9E77B2D5041}"/>
              </a:ext>
            </a:extLst>
          </p:cNvPr>
          <p:cNvSpPr/>
          <p:nvPr/>
        </p:nvSpPr>
        <p:spPr>
          <a:xfrm rot="10800000">
            <a:off x="7976892" y="2862262"/>
            <a:ext cx="37174" cy="447675"/>
          </a:xfrm>
          <a:prstGeom prst="rect">
            <a:avLst/>
          </a:prstGeom>
          <a:solidFill>
            <a:srgbClr val="FFFFFF">
              <a:alpha val="14902"/>
            </a:srgbClr>
          </a:solidFill>
        </p:spPr>
      </p:sp>
      <p:sp>
        <p:nvSpPr>
          <p:cNvPr id="27" name="AutoShape 28">
            <a:extLst>
              <a:ext uri="{FF2B5EF4-FFF2-40B4-BE49-F238E27FC236}">
                <a16:creationId xmlns:a16="http://schemas.microsoft.com/office/drawing/2014/main" id="{7EC93920-E9C6-5EE5-0662-8944B3D458E2}"/>
              </a:ext>
            </a:extLst>
          </p:cNvPr>
          <p:cNvSpPr/>
          <p:nvPr/>
        </p:nvSpPr>
        <p:spPr>
          <a:xfrm rot="10800000">
            <a:off x="7976892" y="4919662"/>
            <a:ext cx="37174" cy="447675"/>
          </a:xfrm>
          <a:prstGeom prst="rect">
            <a:avLst/>
          </a:prstGeom>
          <a:solidFill>
            <a:srgbClr val="FFFFFF">
              <a:alpha val="14902"/>
            </a:srgbClr>
          </a:solidFill>
        </p:spPr>
      </p:sp>
      <p:sp>
        <p:nvSpPr>
          <p:cNvPr id="28" name="AutoShape 29">
            <a:extLst>
              <a:ext uri="{FF2B5EF4-FFF2-40B4-BE49-F238E27FC236}">
                <a16:creationId xmlns:a16="http://schemas.microsoft.com/office/drawing/2014/main" id="{DAF81583-CB97-5CF7-48E3-39FB071942FB}"/>
              </a:ext>
            </a:extLst>
          </p:cNvPr>
          <p:cNvSpPr/>
          <p:nvPr/>
        </p:nvSpPr>
        <p:spPr>
          <a:xfrm rot="10800000">
            <a:off x="8014066" y="6977062"/>
            <a:ext cx="37174" cy="447675"/>
          </a:xfrm>
          <a:prstGeom prst="rect">
            <a:avLst/>
          </a:prstGeom>
          <a:solidFill>
            <a:srgbClr val="FFFFFF">
              <a:alpha val="14902"/>
            </a:srgbClr>
          </a:solidFill>
        </p:spPr>
      </p:sp>
      <p:sp>
        <p:nvSpPr>
          <p:cNvPr id="29" name="AutoShape 8">
            <a:extLst>
              <a:ext uri="{FF2B5EF4-FFF2-40B4-BE49-F238E27FC236}">
                <a16:creationId xmlns:a16="http://schemas.microsoft.com/office/drawing/2014/main" id="{6A8CE398-A763-D67F-2372-D960F36BBFDC}"/>
              </a:ext>
            </a:extLst>
          </p:cNvPr>
          <p:cNvSpPr/>
          <p:nvPr/>
        </p:nvSpPr>
        <p:spPr>
          <a:xfrm rot="10800000">
            <a:off x="8028964" y="9034462"/>
            <a:ext cx="29796" cy="1252538"/>
          </a:xfrm>
          <a:prstGeom prst="rect">
            <a:avLst/>
          </a:prstGeom>
          <a:solidFill>
            <a:srgbClr val="FFFFFF">
              <a:alpha val="14902"/>
            </a:srgbClr>
          </a:solidFill>
        </p:spPr>
      </p:sp>
      <p:sp>
        <p:nvSpPr>
          <p:cNvPr id="30" name="TextBox 6">
            <a:extLst>
              <a:ext uri="{FF2B5EF4-FFF2-40B4-BE49-F238E27FC236}">
                <a16:creationId xmlns:a16="http://schemas.microsoft.com/office/drawing/2014/main" id="{B3364A82-0143-0A5D-F867-ED2031A7AECF}"/>
              </a:ext>
            </a:extLst>
          </p:cNvPr>
          <p:cNvSpPr txBox="1"/>
          <p:nvPr/>
        </p:nvSpPr>
        <p:spPr>
          <a:xfrm>
            <a:off x="518275" y="4572247"/>
            <a:ext cx="6623958" cy="1590179"/>
          </a:xfrm>
          <a:prstGeom prst="rect">
            <a:avLst/>
          </a:prstGeom>
        </p:spPr>
        <p:txBody>
          <a:bodyPr wrap="square" lIns="0" tIns="0" rIns="0" bIns="0" rtlCol="0" anchor="t">
            <a:spAutoFit/>
          </a:bodyPr>
          <a:lstStyle/>
          <a:p>
            <a:pPr algn="ctr">
              <a:lnSpc>
                <a:spcPts val="6240"/>
              </a:lnSpc>
            </a:pPr>
            <a:r>
              <a:rPr lang="en-US" sz="6000">
                <a:solidFill>
                  <a:srgbClr val="FF914D"/>
                </a:solidFill>
                <a:latin typeface="Times New Roman Bold"/>
              </a:rPr>
              <a:t>Nhược điểm của CNN</a:t>
            </a:r>
          </a:p>
        </p:txBody>
      </p:sp>
      <p:sp>
        <p:nvSpPr>
          <p:cNvPr id="31" name="TextBox 4">
            <a:extLst>
              <a:ext uri="{FF2B5EF4-FFF2-40B4-BE49-F238E27FC236}">
                <a16:creationId xmlns:a16="http://schemas.microsoft.com/office/drawing/2014/main" id="{EDEA33AD-F263-7582-0906-2BFA5F1969A3}"/>
              </a:ext>
            </a:extLst>
          </p:cNvPr>
          <p:cNvSpPr txBox="1"/>
          <p:nvPr/>
        </p:nvSpPr>
        <p:spPr>
          <a:xfrm>
            <a:off x="9220199" y="1607557"/>
            <a:ext cx="7880234" cy="716543"/>
          </a:xfrm>
          <a:prstGeom prst="rect">
            <a:avLst/>
          </a:prstGeom>
        </p:spPr>
        <p:txBody>
          <a:bodyPr wrap="square" lIns="0" tIns="0" rIns="0" bIns="0" rtlCol="0" anchor="t">
            <a:spAutoFit/>
          </a:bodyPr>
          <a:lstStyle/>
          <a:p>
            <a:pPr>
              <a:lnSpc>
                <a:spcPts val="6199"/>
              </a:lnSpc>
              <a:spcBef>
                <a:spcPct val="0"/>
              </a:spcBef>
            </a:pPr>
            <a:r>
              <a:rPr lang="vi-VN" sz="4000" b="1" i="0">
                <a:solidFill>
                  <a:schemeClr val="bg1"/>
                </a:solidFill>
                <a:effectLst/>
                <a:latin typeface="Times New Roman" panose="02020603050405020304" pitchFamily="18" charset="0"/>
                <a:cs typeface="Times New Roman" panose="02020603050405020304" pitchFamily="18" charset="0"/>
              </a:rPr>
              <a:t>Yêu Cầu Nguồn Lực Lớn</a:t>
            </a:r>
            <a:endParaRPr lang="en-US" sz="3999">
              <a:solidFill>
                <a:schemeClr val="bg1"/>
              </a:solidFill>
              <a:latin typeface="Times New Roman" panose="02020603050405020304" pitchFamily="18" charset="0"/>
              <a:cs typeface="Times New Roman" panose="02020603050405020304" pitchFamily="18" charset="0"/>
            </a:endParaRPr>
          </a:p>
        </p:txBody>
      </p:sp>
      <p:sp>
        <p:nvSpPr>
          <p:cNvPr id="32" name="TextBox 4">
            <a:extLst>
              <a:ext uri="{FF2B5EF4-FFF2-40B4-BE49-F238E27FC236}">
                <a16:creationId xmlns:a16="http://schemas.microsoft.com/office/drawing/2014/main" id="{A7530EA6-2459-252D-6014-2C636B986C6C}"/>
              </a:ext>
            </a:extLst>
          </p:cNvPr>
          <p:cNvSpPr txBox="1"/>
          <p:nvPr/>
        </p:nvSpPr>
        <p:spPr>
          <a:xfrm>
            <a:off x="9163166" y="3619500"/>
            <a:ext cx="8566034" cy="716543"/>
          </a:xfrm>
          <a:prstGeom prst="rect">
            <a:avLst/>
          </a:prstGeom>
        </p:spPr>
        <p:txBody>
          <a:bodyPr wrap="square" lIns="0" tIns="0" rIns="0" bIns="0" rtlCol="0" anchor="t">
            <a:spAutoFit/>
          </a:bodyPr>
          <a:lstStyle/>
          <a:p>
            <a:pPr>
              <a:lnSpc>
                <a:spcPts val="6199"/>
              </a:lnSpc>
              <a:spcBef>
                <a:spcPct val="0"/>
              </a:spcBef>
            </a:pPr>
            <a:r>
              <a:rPr lang="vi-VN" sz="4000" b="1" i="0">
                <a:solidFill>
                  <a:schemeClr val="bg1"/>
                </a:solidFill>
                <a:effectLst/>
                <a:latin typeface="Times New Roman" panose="02020603050405020304" pitchFamily="18" charset="0"/>
                <a:cs typeface="Times New Roman" panose="02020603050405020304" pitchFamily="18" charset="0"/>
              </a:rPr>
              <a:t>Cần Dữ Liệu Lớn</a:t>
            </a:r>
            <a:endParaRPr lang="en-US" sz="3999">
              <a:solidFill>
                <a:schemeClr val="bg1"/>
              </a:solidFill>
              <a:latin typeface="Times New Roman" panose="02020603050405020304" pitchFamily="18" charset="0"/>
              <a:cs typeface="Times New Roman" panose="02020603050405020304" pitchFamily="18" charset="0"/>
            </a:endParaRPr>
          </a:p>
        </p:txBody>
      </p:sp>
      <p:sp>
        <p:nvSpPr>
          <p:cNvPr id="33" name="TextBox 4">
            <a:extLst>
              <a:ext uri="{FF2B5EF4-FFF2-40B4-BE49-F238E27FC236}">
                <a16:creationId xmlns:a16="http://schemas.microsoft.com/office/drawing/2014/main" id="{C9E9E478-D59C-3E03-09D5-5D9545250EBA}"/>
              </a:ext>
            </a:extLst>
          </p:cNvPr>
          <p:cNvSpPr txBox="1"/>
          <p:nvPr/>
        </p:nvSpPr>
        <p:spPr>
          <a:xfrm>
            <a:off x="9143999" y="5372100"/>
            <a:ext cx="7584673" cy="1511632"/>
          </a:xfrm>
          <a:prstGeom prst="rect">
            <a:avLst/>
          </a:prstGeom>
        </p:spPr>
        <p:txBody>
          <a:bodyPr wrap="square" lIns="0" tIns="0" rIns="0" bIns="0" rtlCol="0" anchor="t">
            <a:spAutoFit/>
          </a:bodyPr>
          <a:lstStyle/>
          <a:p>
            <a:pPr>
              <a:lnSpc>
                <a:spcPts val="6199"/>
              </a:lnSpc>
              <a:spcBef>
                <a:spcPct val="0"/>
              </a:spcBef>
            </a:pPr>
            <a:r>
              <a:rPr lang="vi-VN" sz="4000" b="1" i="0">
                <a:solidFill>
                  <a:schemeClr val="bg1"/>
                </a:solidFill>
                <a:effectLst/>
                <a:latin typeface="Times New Roman" panose="02020603050405020304" pitchFamily="18" charset="0"/>
                <a:cs typeface="Times New Roman" panose="02020603050405020304" pitchFamily="18" charset="0"/>
              </a:rPr>
              <a:t>Không Hiệu Quả Trong Xử Lý Dữ Liệu Tuần Tự</a:t>
            </a:r>
            <a:endParaRPr lang="en-US" sz="3999">
              <a:solidFill>
                <a:schemeClr val="bg1"/>
              </a:solidFill>
              <a:latin typeface="Times New Roman" panose="02020603050405020304" pitchFamily="18" charset="0"/>
              <a:cs typeface="Times New Roman" panose="02020603050405020304" pitchFamily="18" charset="0"/>
            </a:endParaRPr>
          </a:p>
        </p:txBody>
      </p:sp>
      <p:sp>
        <p:nvSpPr>
          <p:cNvPr id="34" name="TextBox 4">
            <a:extLst>
              <a:ext uri="{FF2B5EF4-FFF2-40B4-BE49-F238E27FC236}">
                <a16:creationId xmlns:a16="http://schemas.microsoft.com/office/drawing/2014/main" id="{FAF2E86E-20BC-1B89-A453-6A12B4E79C92}"/>
              </a:ext>
            </a:extLst>
          </p:cNvPr>
          <p:cNvSpPr txBox="1"/>
          <p:nvPr/>
        </p:nvSpPr>
        <p:spPr>
          <a:xfrm>
            <a:off x="9220199" y="7810500"/>
            <a:ext cx="7459091" cy="716543"/>
          </a:xfrm>
          <a:prstGeom prst="rect">
            <a:avLst/>
          </a:prstGeom>
        </p:spPr>
        <p:txBody>
          <a:bodyPr wrap="square" lIns="0" tIns="0" rIns="0" bIns="0" rtlCol="0" anchor="t">
            <a:spAutoFit/>
          </a:bodyPr>
          <a:lstStyle/>
          <a:p>
            <a:pPr>
              <a:lnSpc>
                <a:spcPts val="6199"/>
              </a:lnSpc>
              <a:spcBef>
                <a:spcPct val="0"/>
              </a:spcBef>
            </a:pPr>
            <a:r>
              <a:rPr lang="vi-VN" sz="4000" b="1" i="0">
                <a:solidFill>
                  <a:schemeClr val="bg1"/>
                </a:solidFill>
                <a:effectLst/>
                <a:latin typeface="Times New Roman" panose="02020603050405020304" pitchFamily="18" charset="0"/>
                <a:cs typeface="Times New Roman" panose="02020603050405020304" pitchFamily="18" charset="0"/>
              </a:rPr>
              <a:t>Nguy Cơ Quá Mức (Overfitting)</a:t>
            </a:r>
            <a:endParaRPr lang="en-US" sz="3999">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2210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2"/>
          <p:cNvSpPr txBox="1"/>
          <p:nvPr/>
        </p:nvSpPr>
        <p:spPr>
          <a:xfrm>
            <a:off x="2252607" y="433142"/>
            <a:ext cx="13782785" cy="1590179"/>
          </a:xfrm>
          <a:prstGeom prst="rect">
            <a:avLst/>
          </a:prstGeom>
        </p:spPr>
        <p:txBody>
          <a:bodyPr lIns="0" tIns="0" rIns="0" bIns="0" rtlCol="0" anchor="t">
            <a:spAutoFit/>
          </a:bodyPr>
          <a:lstStyle/>
          <a:p>
            <a:pPr algn="ctr">
              <a:lnSpc>
                <a:spcPts val="6240"/>
              </a:lnSpc>
            </a:pPr>
            <a:r>
              <a:rPr lang="en-US" sz="6000">
                <a:solidFill>
                  <a:srgbClr val="FF914D"/>
                </a:solidFill>
                <a:latin typeface="Times New Roman Bold"/>
              </a:rPr>
              <a:t>Quá trình huấn luyện mô hình</a:t>
            </a:r>
          </a:p>
          <a:p>
            <a:pPr algn="ctr">
              <a:lnSpc>
                <a:spcPts val="6240"/>
              </a:lnSpc>
            </a:pPr>
            <a:endParaRPr lang="en-US" sz="6000">
              <a:solidFill>
                <a:srgbClr val="FF914D"/>
              </a:solidFill>
              <a:latin typeface="Times New Roman Bold"/>
            </a:endParaRPr>
          </a:p>
        </p:txBody>
      </p:sp>
      <p:sp>
        <p:nvSpPr>
          <p:cNvPr id="3" name="Freeform 3"/>
          <p:cNvSpPr/>
          <p:nvPr/>
        </p:nvSpPr>
        <p:spPr>
          <a:xfrm>
            <a:off x="7600490" y="1333500"/>
            <a:ext cx="3110938" cy="8633459"/>
          </a:xfrm>
          <a:custGeom>
            <a:avLst/>
            <a:gdLst/>
            <a:ahLst/>
            <a:cxnLst/>
            <a:rect l="l" t="t" r="r" b="b"/>
            <a:pathLst>
              <a:path w="3110938" h="8292767">
                <a:moveTo>
                  <a:pt x="0" y="0"/>
                </a:moveTo>
                <a:lnTo>
                  <a:pt x="3110938" y="0"/>
                </a:lnTo>
                <a:lnTo>
                  <a:pt x="3110938" y="8292768"/>
                </a:lnTo>
                <a:lnTo>
                  <a:pt x="0" y="8292768"/>
                </a:lnTo>
                <a:lnTo>
                  <a:pt x="0" y="0"/>
                </a:lnTo>
                <a:close/>
              </a:path>
            </a:pathLst>
          </a:custGeom>
          <a:blipFill>
            <a:blip r:embed="rId2"/>
            <a:stretch>
              <a:fillRect/>
            </a:stretch>
          </a:blipFill>
        </p:spPr>
      </p:sp>
      <p:sp>
        <p:nvSpPr>
          <p:cNvPr id="4" name="TextBox 4"/>
          <p:cNvSpPr txBox="1"/>
          <p:nvPr/>
        </p:nvSpPr>
        <p:spPr>
          <a:xfrm>
            <a:off x="10991484" y="1485900"/>
            <a:ext cx="3748683" cy="812800"/>
          </a:xfrm>
          <a:prstGeom prst="rect">
            <a:avLst/>
          </a:prstGeom>
        </p:spPr>
        <p:txBody>
          <a:bodyPr lIns="0" tIns="0" rIns="0" bIns="0" rtlCol="0" anchor="t">
            <a:spAutoFit/>
          </a:bodyPr>
          <a:lstStyle/>
          <a:p>
            <a:pPr algn="ctr">
              <a:lnSpc>
                <a:spcPts val="6199"/>
              </a:lnSpc>
              <a:spcBef>
                <a:spcPct val="0"/>
              </a:spcBef>
            </a:pPr>
            <a:r>
              <a:rPr lang="en-US" sz="3999">
                <a:solidFill>
                  <a:srgbClr val="6AC4EA"/>
                </a:solidFill>
                <a:latin typeface="Times New Roman"/>
              </a:rPr>
              <a:t>Chuẩn bị dữ liệu</a:t>
            </a:r>
          </a:p>
        </p:txBody>
      </p:sp>
      <p:sp>
        <p:nvSpPr>
          <p:cNvPr id="5" name="TextBox 5"/>
          <p:cNvSpPr txBox="1"/>
          <p:nvPr/>
        </p:nvSpPr>
        <p:spPr>
          <a:xfrm>
            <a:off x="10388232" y="2324100"/>
            <a:ext cx="6871068" cy="1517015"/>
          </a:xfrm>
          <a:prstGeom prst="rect">
            <a:avLst/>
          </a:prstGeom>
        </p:spPr>
        <p:txBody>
          <a:bodyPr lIns="0" tIns="0" rIns="0" bIns="0" rtlCol="0" anchor="t">
            <a:spAutoFit/>
          </a:bodyPr>
          <a:lstStyle/>
          <a:p>
            <a:pPr algn="ctr">
              <a:lnSpc>
                <a:spcPts val="5890"/>
              </a:lnSpc>
              <a:spcBef>
                <a:spcPct val="0"/>
              </a:spcBef>
            </a:pPr>
            <a:r>
              <a:rPr lang="en-US" sz="3800">
                <a:solidFill>
                  <a:srgbClr val="FFFFFF"/>
                </a:solidFill>
                <a:latin typeface="Times New Roman"/>
              </a:rPr>
              <a:t>Thu thập và chuẩn bị dữ liệu huấn luyện và dữ liệu kiểm tra.</a:t>
            </a:r>
          </a:p>
        </p:txBody>
      </p:sp>
      <p:sp>
        <p:nvSpPr>
          <p:cNvPr id="6" name="TextBox 6"/>
          <p:cNvSpPr txBox="1"/>
          <p:nvPr/>
        </p:nvSpPr>
        <p:spPr>
          <a:xfrm>
            <a:off x="3375268" y="3314700"/>
            <a:ext cx="4114919" cy="716543"/>
          </a:xfrm>
          <a:prstGeom prst="rect">
            <a:avLst/>
          </a:prstGeom>
        </p:spPr>
        <p:txBody>
          <a:bodyPr lIns="0" tIns="0" rIns="0" bIns="0" rtlCol="0" anchor="t">
            <a:spAutoFit/>
          </a:bodyPr>
          <a:lstStyle/>
          <a:p>
            <a:pPr algn="ctr">
              <a:lnSpc>
                <a:spcPts val="6199"/>
              </a:lnSpc>
              <a:spcBef>
                <a:spcPct val="0"/>
              </a:spcBef>
            </a:pPr>
            <a:r>
              <a:rPr lang="en-US" sz="3999">
                <a:solidFill>
                  <a:srgbClr val="6AC4EA"/>
                </a:solidFill>
                <a:latin typeface="Times New Roman"/>
              </a:rPr>
              <a:t>Chuẩn hoá dữ liệu</a:t>
            </a:r>
          </a:p>
        </p:txBody>
      </p:sp>
      <p:sp>
        <p:nvSpPr>
          <p:cNvPr id="7" name="Freeform 7"/>
          <p:cNvSpPr/>
          <p:nvPr/>
        </p:nvSpPr>
        <p:spPr>
          <a:xfrm flipH="1">
            <a:off x="-1613947" y="6116956"/>
            <a:ext cx="6549892" cy="4150994"/>
          </a:xfrm>
          <a:custGeom>
            <a:avLst/>
            <a:gdLst/>
            <a:ahLst/>
            <a:cxnLst/>
            <a:rect l="l" t="t" r="r" b="b"/>
            <a:pathLst>
              <a:path w="6549892" h="4150994">
                <a:moveTo>
                  <a:pt x="6549891" y="0"/>
                </a:moveTo>
                <a:lnTo>
                  <a:pt x="0" y="0"/>
                </a:lnTo>
                <a:lnTo>
                  <a:pt x="0" y="4150994"/>
                </a:lnTo>
                <a:lnTo>
                  <a:pt x="6549891" y="4150994"/>
                </a:lnTo>
                <a:lnTo>
                  <a:pt x="6549891"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1352550" y="3924300"/>
            <a:ext cx="7657415" cy="1438342"/>
          </a:xfrm>
          <a:prstGeom prst="rect">
            <a:avLst/>
          </a:prstGeom>
        </p:spPr>
        <p:txBody>
          <a:bodyPr lIns="0" tIns="0" rIns="0" bIns="0" rtlCol="0" anchor="t">
            <a:spAutoFit/>
          </a:bodyPr>
          <a:lstStyle/>
          <a:p>
            <a:pPr algn="ctr">
              <a:lnSpc>
                <a:spcPts val="5889"/>
              </a:lnSpc>
              <a:spcBef>
                <a:spcPct val="0"/>
              </a:spcBef>
            </a:pPr>
            <a:r>
              <a:rPr lang="en-US" sz="3800">
                <a:solidFill>
                  <a:srgbClr val="FFFFFF"/>
                </a:solidFill>
                <a:latin typeface="Times New Roman"/>
              </a:rPr>
              <a:t>Chuẩn bị và chuẩn hóa dữ liệu đầu vào trước khi đưa vào mô hình.</a:t>
            </a:r>
            <a:endParaRPr lang="en-US" sz="3799">
              <a:solidFill>
                <a:srgbClr val="FFFFFF"/>
              </a:solidFill>
              <a:latin typeface="Times New Roman"/>
            </a:endParaRPr>
          </a:p>
        </p:txBody>
      </p:sp>
      <p:sp>
        <p:nvSpPr>
          <p:cNvPr id="9" name="TextBox 9"/>
          <p:cNvSpPr txBox="1"/>
          <p:nvPr/>
        </p:nvSpPr>
        <p:spPr>
          <a:xfrm>
            <a:off x="10991484" y="5067300"/>
            <a:ext cx="5543916" cy="716543"/>
          </a:xfrm>
          <a:prstGeom prst="rect">
            <a:avLst/>
          </a:prstGeom>
        </p:spPr>
        <p:txBody>
          <a:bodyPr wrap="square" lIns="0" tIns="0" rIns="0" bIns="0" rtlCol="0" anchor="t">
            <a:spAutoFit/>
          </a:bodyPr>
          <a:lstStyle/>
          <a:p>
            <a:pPr algn="ctr">
              <a:lnSpc>
                <a:spcPts val="6199"/>
              </a:lnSpc>
              <a:spcBef>
                <a:spcPct val="0"/>
              </a:spcBef>
            </a:pPr>
            <a:r>
              <a:rPr lang="en-US" sz="3999">
                <a:solidFill>
                  <a:srgbClr val="6AC4EA"/>
                </a:solidFill>
                <a:latin typeface="Times New Roman"/>
              </a:rPr>
              <a:t>Huấn luyện và kiểm tra</a:t>
            </a:r>
          </a:p>
        </p:txBody>
      </p:sp>
      <p:sp>
        <p:nvSpPr>
          <p:cNvPr id="10" name="TextBox 10"/>
          <p:cNvSpPr txBox="1"/>
          <p:nvPr/>
        </p:nvSpPr>
        <p:spPr>
          <a:xfrm>
            <a:off x="9880198" y="5829300"/>
            <a:ext cx="7869656" cy="2194960"/>
          </a:xfrm>
          <a:prstGeom prst="rect">
            <a:avLst/>
          </a:prstGeom>
        </p:spPr>
        <p:txBody>
          <a:bodyPr wrap="square" lIns="0" tIns="0" rIns="0" bIns="0" rtlCol="0" anchor="t">
            <a:spAutoFit/>
          </a:bodyPr>
          <a:lstStyle/>
          <a:p>
            <a:pPr algn="ctr">
              <a:lnSpc>
                <a:spcPts val="5890"/>
              </a:lnSpc>
              <a:spcBef>
                <a:spcPct val="0"/>
              </a:spcBef>
            </a:pPr>
            <a:r>
              <a:rPr lang="en-US" sz="3800">
                <a:solidFill>
                  <a:srgbClr val="FFFFFF"/>
                </a:solidFill>
                <a:latin typeface="Times New Roman"/>
              </a:rPr>
              <a:t>Huấn luyện mô hình với dữ liệu huấn luyện và kiểm tra độ chính xác của mô hình trên dữ liệu kiểm tra.</a:t>
            </a:r>
          </a:p>
        </p:txBody>
      </p:sp>
      <p:sp>
        <p:nvSpPr>
          <p:cNvPr id="11" name="TextBox 11"/>
          <p:cNvSpPr txBox="1"/>
          <p:nvPr/>
        </p:nvSpPr>
        <p:spPr>
          <a:xfrm>
            <a:off x="2196346" y="6941557"/>
            <a:ext cx="5259824" cy="716543"/>
          </a:xfrm>
          <a:prstGeom prst="rect">
            <a:avLst/>
          </a:prstGeom>
        </p:spPr>
        <p:txBody>
          <a:bodyPr lIns="0" tIns="0" rIns="0" bIns="0" rtlCol="0" anchor="t">
            <a:spAutoFit/>
          </a:bodyPr>
          <a:lstStyle/>
          <a:p>
            <a:pPr algn="ctr">
              <a:lnSpc>
                <a:spcPts val="6199"/>
              </a:lnSpc>
              <a:spcBef>
                <a:spcPct val="0"/>
              </a:spcBef>
            </a:pPr>
            <a:r>
              <a:rPr lang="en-US" sz="3999">
                <a:solidFill>
                  <a:srgbClr val="6AC4EA"/>
                </a:solidFill>
                <a:latin typeface="Times New Roman"/>
              </a:rPr>
              <a:t>Đánh giá và triển khai</a:t>
            </a:r>
          </a:p>
        </p:txBody>
      </p:sp>
      <p:sp>
        <p:nvSpPr>
          <p:cNvPr id="12" name="TextBox 12"/>
          <p:cNvSpPr txBox="1"/>
          <p:nvPr/>
        </p:nvSpPr>
        <p:spPr>
          <a:xfrm>
            <a:off x="538146" y="7591358"/>
            <a:ext cx="7869656" cy="1438342"/>
          </a:xfrm>
          <a:prstGeom prst="rect">
            <a:avLst/>
          </a:prstGeom>
        </p:spPr>
        <p:txBody>
          <a:bodyPr wrap="square" lIns="0" tIns="0" rIns="0" bIns="0" rtlCol="0" anchor="t">
            <a:spAutoFit/>
          </a:bodyPr>
          <a:lstStyle/>
          <a:p>
            <a:pPr algn="ctr">
              <a:lnSpc>
                <a:spcPts val="5890"/>
              </a:lnSpc>
              <a:spcBef>
                <a:spcPct val="0"/>
              </a:spcBef>
            </a:pPr>
            <a:r>
              <a:rPr lang="vi-VN" sz="3800">
                <a:solidFill>
                  <a:srgbClr val="FFFFFF"/>
                </a:solidFill>
                <a:latin typeface="Times New Roman"/>
              </a:rPr>
              <a:t>Đánh giá hiệu suất của mô hình và triển khai </a:t>
            </a:r>
            <a:endParaRPr lang="en-US" sz="3800">
              <a:solidFill>
                <a:srgbClr val="FFFFFF"/>
              </a:solidFill>
              <a:latin typeface="Times New Roman"/>
            </a:endParaRPr>
          </a:p>
        </p:txBody>
      </p:sp>
      <p:sp>
        <p:nvSpPr>
          <p:cNvPr id="13" name="Freeform 13"/>
          <p:cNvSpPr/>
          <p:nvPr/>
        </p:nvSpPr>
        <p:spPr>
          <a:xfrm rot="-10800000">
            <a:off x="14740167" y="-1007027"/>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5">
              <a:alphaModFix amt="15000"/>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0" y="2328999"/>
            <a:ext cx="18288000" cy="5629001"/>
          </a:xfrm>
          <a:custGeom>
            <a:avLst/>
            <a:gdLst/>
            <a:ahLst/>
            <a:cxnLst/>
            <a:rect l="l" t="t" r="r" b="b"/>
            <a:pathLst>
              <a:path w="18288000" h="5629001">
                <a:moveTo>
                  <a:pt x="0" y="0"/>
                </a:moveTo>
                <a:lnTo>
                  <a:pt x="18288000" y="0"/>
                </a:lnTo>
                <a:lnTo>
                  <a:pt x="18288000" y="5629002"/>
                </a:lnTo>
                <a:lnTo>
                  <a:pt x="0" y="5629002"/>
                </a:lnTo>
                <a:lnTo>
                  <a:pt x="0" y="0"/>
                </a:lnTo>
                <a:close/>
              </a:path>
            </a:pathLst>
          </a:custGeom>
          <a:blipFill>
            <a:blip r:embed="rId2"/>
            <a:stretch>
              <a:fillRect b="-64474"/>
            </a:stretch>
          </a:blipFill>
        </p:spPr>
      </p:sp>
      <p:sp>
        <p:nvSpPr>
          <p:cNvPr id="3" name="TextBox 3"/>
          <p:cNvSpPr txBox="1"/>
          <p:nvPr/>
        </p:nvSpPr>
        <p:spPr>
          <a:xfrm>
            <a:off x="5208923" y="543877"/>
            <a:ext cx="7870153" cy="941070"/>
          </a:xfrm>
          <a:prstGeom prst="rect">
            <a:avLst/>
          </a:prstGeom>
        </p:spPr>
        <p:txBody>
          <a:bodyPr lIns="0" tIns="0" rIns="0" bIns="0" rtlCol="0" anchor="t">
            <a:spAutoFit/>
          </a:bodyPr>
          <a:lstStyle/>
          <a:p>
            <a:pPr algn="ctr">
              <a:lnSpc>
                <a:spcPts val="6240"/>
              </a:lnSpc>
            </a:pPr>
            <a:r>
              <a:rPr lang="en-US" sz="6000">
                <a:solidFill>
                  <a:srgbClr val="FF914D"/>
                </a:solidFill>
                <a:latin typeface="Times New Roman Bold"/>
              </a:rPr>
              <a:t>Demo Code</a:t>
            </a:r>
          </a:p>
        </p:txBody>
      </p:sp>
      <p:sp>
        <p:nvSpPr>
          <p:cNvPr id="4" name="Freeform 4"/>
          <p:cNvSpPr/>
          <p:nvPr/>
        </p:nvSpPr>
        <p:spPr>
          <a:xfrm rot="-10800000" flipH="1">
            <a:off x="0" y="7958001"/>
            <a:ext cx="5520044" cy="3795030"/>
          </a:xfrm>
          <a:custGeom>
            <a:avLst/>
            <a:gdLst/>
            <a:ahLst/>
            <a:cxnLst/>
            <a:rect l="l" t="t" r="r" b="b"/>
            <a:pathLst>
              <a:path w="5520044" h="3795030">
                <a:moveTo>
                  <a:pt x="5520044" y="0"/>
                </a:moveTo>
                <a:lnTo>
                  <a:pt x="0" y="0"/>
                </a:lnTo>
                <a:lnTo>
                  <a:pt x="0" y="3795030"/>
                </a:lnTo>
                <a:lnTo>
                  <a:pt x="5520044" y="3795030"/>
                </a:lnTo>
                <a:lnTo>
                  <a:pt x="5520044" y="0"/>
                </a:lnTo>
                <a:close/>
              </a:path>
            </a:pathLst>
          </a:custGeom>
          <a:blipFill>
            <a:blip r:embed="rId3">
              <a:alphaModFix amt="15000"/>
              <a:extLst>
                <a:ext uri="{96DAC541-7B7A-43D3-8B79-37D633B846F1}">
                  <asvg:svgBlip xmlns:asvg="http://schemas.microsoft.com/office/drawing/2016/SVG/main" r:embed="rId4"/>
                </a:ext>
              </a:extLst>
            </a:blip>
            <a:stretch>
              <a:fillRect/>
            </a:stretch>
          </a:blipFill>
        </p:spPr>
      </p:sp>
      <p:sp>
        <p:nvSpPr>
          <p:cNvPr id="5" name="Freeform 5"/>
          <p:cNvSpPr/>
          <p:nvPr/>
        </p:nvSpPr>
        <p:spPr>
          <a:xfrm rot="-10800000">
            <a:off x="12767956" y="7958001"/>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3">
              <a:alphaModFix amt="15000"/>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rot="-10800000" flipH="1">
            <a:off x="0" y="7958001"/>
            <a:ext cx="5520044" cy="3795030"/>
          </a:xfrm>
          <a:custGeom>
            <a:avLst/>
            <a:gdLst/>
            <a:ahLst/>
            <a:cxnLst/>
            <a:rect l="l" t="t" r="r" b="b"/>
            <a:pathLst>
              <a:path w="5520044" h="3795030">
                <a:moveTo>
                  <a:pt x="5520044" y="0"/>
                </a:moveTo>
                <a:lnTo>
                  <a:pt x="0" y="0"/>
                </a:lnTo>
                <a:lnTo>
                  <a:pt x="0" y="3795030"/>
                </a:lnTo>
                <a:lnTo>
                  <a:pt x="5520044" y="3795030"/>
                </a:lnTo>
                <a:lnTo>
                  <a:pt x="5520044"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a:off x="12767956" y="7958001"/>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4" name="Freeform 4"/>
          <p:cNvSpPr/>
          <p:nvPr/>
        </p:nvSpPr>
        <p:spPr>
          <a:xfrm>
            <a:off x="27591" y="1204349"/>
            <a:ext cx="18260409" cy="9082651"/>
          </a:xfrm>
          <a:custGeom>
            <a:avLst/>
            <a:gdLst/>
            <a:ahLst/>
            <a:cxnLst/>
            <a:rect l="l" t="t" r="r" b="b"/>
            <a:pathLst>
              <a:path w="18260409" h="9082651">
                <a:moveTo>
                  <a:pt x="0" y="0"/>
                </a:moveTo>
                <a:lnTo>
                  <a:pt x="18260409" y="0"/>
                </a:lnTo>
                <a:lnTo>
                  <a:pt x="18260409" y="9082651"/>
                </a:lnTo>
                <a:lnTo>
                  <a:pt x="0" y="9082651"/>
                </a:lnTo>
                <a:lnTo>
                  <a:pt x="0" y="0"/>
                </a:lnTo>
                <a:close/>
              </a:path>
            </a:pathLst>
          </a:custGeom>
          <a:blipFill>
            <a:blip r:embed="rId4"/>
            <a:stretch>
              <a:fillRect/>
            </a:stretch>
          </a:blipFill>
        </p:spPr>
      </p:sp>
      <p:sp>
        <p:nvSpPr>
          <p:cNvPr id="5" name="TextBox 5"/>
          <p:cNvSpPr txBox="1"/>
          <p:nvPr/>
        </p:nvSpPr>
        <p:spPr>
          <a:xfrm>
            <a:off x="5208923" y="263279"/>
            <a:ext cx="7870153" cy="941070"/>
          </a:xfrm>
          <a:prstGeom prst="rect">
            <a:avLst/>
          </a:prstGeom>
        </p:spPr>
        <p:txBody>
          <a:bodyPr lIns="0" tIns="0" rIns="0" bIns="0" rtlCol="0" anchor="t">
            <a:spAutoFit/>
          </a:bodyPr>
          <a:lstStyle/>
          <a:p>
            <a:pPr algn="ctr">
              <a:lnSpc>
                <a:spcPts val="6240"/>
              </a:lnSpc>
            </a:pPr>
            <a:r>
              <a:rPr lang="en-US" sz="6000">
                <a:solidFill>
                  <a:srgbClr val="FF914D"/>
                </a:solidFill>
                <a:latin typeface="Times New Roman Bold"/>
              </a:rPr>
              <a:t>Demo Code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a:stretch>
            <a:fillRect/>
          </a:stretch>
        </p:blipFill>
        <p:spPr>
          <a:xfrm rot="2127423">
            <a:off x="-4668556" y="3696176"/>
            <a:ext cx="7606585" cy="8229600"/>
          </a:xfrm>
          <a:prstGeom prst="rect">
            <a:avLst/>
          </a:prstGeom>
        </p:spPr>
      </p:pic>
      <p:pic>
        <p:nvPicPr>
          <p:cNvPr id="3" name="Picture 3"/>
          <p:cNvPicPr>
            <a:picLocks noChangeAspect="1"/>
          </p:cNvPicPr>
          <p:nvPr/>
        </p:nvPicPr>
        <p:blipFill>
          <a:blip r:embed="rId4"/>
          <a:srcRect/>
          <a:stretch>
            <a:fillRect/>
          </a:stretch>
        </p:blipFill>
        <p:spPr>
          <a:xfrm rot="2127423">
            <a:off x="-4668556" y="-1463179"/>
            <a:ext cx="7606585" cy="8229600"/>
          </a:xfrm>
          <a:prstGeom prst="rect">
            <a:avLst/>
          </a:prstGeom>
        </p:spPr>
      </p:pic>
      <p:pic>
        <p:nvPicPr>
          <p:cNvPr id="4" name="Picture 4"/>
          <p:cNvPicPr>
            <a:picLocks noChangeAspect="1"/>
          </p:cNvPicPr>
          <p:nvPr/>
        </p:nvPicPr>
        <p:blipFill>
          <a:blip r:embed="rId4"/>
          <a:srcRect/>
          <a:stretch>
            <a:fillRect/>
          </a:stretch>
        </p:blipFill>
        <p:spPr>
          <a:xfrm rot="-8581906">
            <a:off x="15769461" y="-1772123"/>
            <a:ext cx="7606585" cy="8229600"/>
          </a:xfrm>
          <a:prstGeom prst="rect">
            <a:avLst/>
          </a:prstGeom>
        </p:spPr>
      </p:pic>
      <p:pic>
        <p:nvPicPr>
          <p:cNvPr id="5" name="Picture 5"/>
          <p:cNvPicPr>
            <a:picLocks noChangeAspect="1"/>
          </p:cNvPicPr>
          <p:nvPr/>
        </p:nvPicPr>
        <p:blipFill>
          <a:blip r:embed="rId4"/>
          <a:srcRect/>
          <a:stretch>
            <a:fillRect/>
          </a:stretch>
        </p:blipFill>
        <p:spPr>
          <a:xfrm rot="-7907571">
            <a:off x="15224843" y="3676305"/>
            <a:ext cx="7606585" cy="8229600"/>
          </a:xfrm>
          <a:prstGeom prst="rect">
            <a:avLst/>
          </a:prstGeom>
        </p:spPr>
      </p:pic>
      <p:sp>
        <p:nvSpPr>
          <p:cNvPr id="7" name="TextBox 7"/>
          <p:cNvSpPr txBox="1"/>
          <p:nvPr/>
        </p:nvSpPr>
        <p:spPr>
          <a:xfrm>
            <a:off x="5208923" y="832299"/>
            <a:ext cx="7870153" cy="941070"/>
          </a:xfrm>
          <a:prstGeom prst="rect">
            <a:avLst/>
          </a:prstGeom>
        </p:spPr>
        <p:txBody>
          <a:bodyPr lIns="0" tIns="0" rIns="0" bIns="0" rtlCol="0" anchor="t">
            <a:spAutoFit/>
          </a:bodyPr>
          <a:lstStyle/>
          <a:p>
            <a:pPr algn="ctr">
              <a:lnSpc>
                <a:spcPts val="6240"/>
              </a:lnSpc>
            </a:pPr>
            <a:r>
              <a:rPr lang="en-US" sz="6000">
                <a:solidFill>
                  <a:srgbClr val="FF914D"/>
                </a:solidFill>
                <a:latin typeface="Times New Roman Bold"/>
              </a:rPr>
              <a:t>Demo Code</a:t>
            </a:r>
          </a:p>
        </p:txBody>
      </p:sp>
      <p:pic>
        <p:nvPicPr>
          <p:cNvPr id="8" name="Video_demo">
            <a:hlinkClick r:id="" action="ppaction://media"/>
            <a:extLst>
              <a:ext uri="{FF2B5EF4-FFF2-40B4-BE49-F238E27FC236}">
                <a16:creationId xmlns:a16="http://schemas.microsoft.com/office/drawing/2014/main" id="{5DA46EC3-4F25-936B-0F10-91BCDE87AA0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84127" y="1735269"/>
            <a:ext cx="13877067" cy="745952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04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2"/>
          <p:cNvSpPr txBox="1"/>
          <p:nvPr/>
        </p:nvSpPr>
        <p:spPr>
          <a:xfrm>
            <a:off x="2252607" y="659130"/>
            <a:ext cx="13782785" cy="941070"/>
          </a:xfrm>
          <a:prstGeom prst="rect">
            <a:avLst/>
          </a:prstGeom>
        </p:spPr>
        <p:txBody>
          <a:bodyPr lIns="0" tIns="0" rIns="0" bIns="0" rtlCol="0" anchor="t">
            <a:spAutoFit/>
          </a:bodyPr>
          <a:lstStyle/>
          <a:p>
            <a:pPr algn="ctr">
              <a:lnSpc>
                <a:spcPts val="6240"/>
              </a:lnSpc>
            </a:pPr>
            <a:r>
              <a:rPr lang="en-US" sz="6000">
                <a:solidFill>
                  <a:srgbClr val="FF914D"/>
                </a:solidFill>
                <a:latin typeface="Times New Roman Bold"/>
              </a:rPr>
              <a:t>Tài Liệu Tham Khảo</a:t>
            </a:r>
          </a:p>
        </p:txBody>
      </p:sp>
      <p:sp>
        <p:nvSpPr>
          <p:cNvPr id="3" name="Freeform 3"/>
          <p:cNvSpPr/>
          <p:nvPr/>
        </p:nvSpPr>
        <p:spPr>
          <a:xfrm flipH="1">
            <a:off x="-1613947" y="6116956"/>
            <a:ext cx="6549892" cy="4150994"/>
          </a:xfrm>
          <a:custGeom>
            <a:avLst/>
            <a:gdLst/>
            <a:ahLst/>
            <a:cxnLst/>
            <a:rect l="l" t="t" r="r" b="b"/>
            <a:pathLst>
              <a:path w="6549892" h="4150994">
                <a:moveTo>
                  <a:pt x="6549891" y="0"/>
                </a:moveTo>
                <a:lnTo>
                  <a:pt x="0" y="0"/>
                </a:lnTo>
                <a:lnTo>
                  <a:pt x="0" y="4150994"/>
                </a:lnTo>
                <a:lnTo>
                  <a:pt x="6549891" y="4150994"/>
                </a:lnTo>
                <a:lnTo>
                  <a:pt x="6549891"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023429" y="2472055"/>
            <a:ext cx="16241142" cy="3173946"/>
          </a:xfrm>
          <a:prstGeom prst="rect">
            <a:avLst/>
          </a:prstGeom>
        </p:spPr>
        <p:txBody>
          <a:bodyPr lIns="0" tIns="0" rIns="0" bIns="0" rtlCol="0" anchor="t">
            <a:spAutoFit/>
          </a:bodyPr>
          <a:lstStyle/>
          <a:p>
            <a:pPr algn="just">
              <a:lnSpc>
                <a:spcPct val="150000"/>
              </a:lnSpc>
              <a:spcBef>
                <a:spcPts val="600"/>
              </a:spcBef>
              <a:spcAft>
                <a:spcPts val="600"/>
              </a:spcAft>
            </a:pPr>
            <a:r>
              <a:rPr lang="en-US" sz="3200">
                <a:solidFill>
                  <a:srgbClr val="FFFFFF"/>
                </a:solidFill>
                <a:latin typeface="Times New Roman"/>
              </a:rPr>
              <a:t>[1] Mitchell, T. M. (1997). Machine learning.</a:t>
            </a:r>
          </a:p>
          <a:p>
            <a:pPr algn="just">
              <a:lnSpc>
                <a:spcPct val="150000"/>
              </a:lnSpc>
              <a:spcBef>
                <a:spcPts val="600"/>
              </a:spcBef>
              <a:spcAft>
                <a:spcPts val="600"/>
              </a:spcAft>
            </a:pPr>
            <a:r>
              <a:rPr lang="en-US" sz="3200">
                <a:solidFill>
                  <a:srgbClr val="FFFFFF"/>
                </a:solidFill>
                <a:latin typeface="Times New Roman"/>
              </a:rPr>
              <a:t>[2] Gu, J., Wang, Z., Kuen, J., Ma, L., Shahroudy, A., Shuai, B., ... &amp; Chen, T. (2018). Recent advances in convolutional neural networks. Pattern recognition, 77, 354-377.</a:t>
            </a:r>
          </a:p>
          <a:p>
            <a:pPr algn="just">
              <a:lnSpc>
                <a:spcPct val="150000"/>
              </a:lnSpc>
              <a:spcBef>
                <a:spcPts val="600"/>
              </a:spcBef>
              <a:spcAft>
                <a:spcPts val="600"/>
              </a:spcAft>
            </a:pPr>
            <a:r>
              <a:rPr lang="en-US" sz="3200">
                <a:solidFill>
                  <a:srgbClr val="FFFFFF"/>
                </a:solidFill>
                <a:latin typeface="Times New Roman"/>
              </a:rPr>
              <a:t>[3] Tiệp, V. H. (2018). Machine learning cơ bản. Nhà xuất bản Khoa học và Kỹ thuật.</a:t>
            </a:r>
          </a:p>
        </p:txBody>
      </p:sp>
      <p:pic>
        <p:nvPicPr>
          <p:cNvPr id="5" name="Picture 5"/>
          <p:cNvPicPr>
            <a:picLocks noChangeAspect="1"/>
          </p:cNvPicPr>
          <p:nvPr/>
        </p:nvPicPr>
        <p:blipFill>
          <a:blip r:embed="rId4"/>
          <a:srcRect/>
          <a:stretch>
            <a:fillRect/>
          </a:stretch>
        </p:blipFill>
        <p:spPr>
          <a:xfrm rot="-10215252">
            <a:off x="14797164" y="-3237896"/>
            <a:ext cx="7606585" cy="8229600"/>
          </a:xfrm>
          <a:prstGeom prst="rect">
            <a:avLst/>
          </a:prstGeom>
        </p:spPr>
      </p:pic>
      <p:sp>
        <p:nvSpPr>
          <p:cNvPr id="6" name="Freeform 6"/>
          <p:cNvSpPr/>
          <p:nvPr/>
        </p:nvSpPr>
        <p:spPr>
          <a:xfrm rot="-10800000">
            <a:off x="14155510" y="7139660"/>
            <a:ext cx="5520044" cy="3795030"/>
          </a:xfrm>
          <a:custGeom>
            <a:avLst/>
            <a:gdLst/>
            <a:ahLst/>
            <a:cxnLst/>
            <a:rect l="l" t="t" r="r" b="b"/>
            <a:pathLst>
              <a:path w="5520044" h="3795030">
                <a:moveTo>
                  <a:pt x="0" y="0"/>
                </a:moveTo>
                <a:lnTo>
                  <a:pt x="5520044" y="0"/>
                </a:lnTo>
                <a:lnTo>
                  <a:pt x="5520044" y="3795031"/>
                </a:lnTo>
                <a:lnTo>
                  <a:pt x="0" y="3795031"/>
                </a:lnTo>
                <a:lnTo>
                  <a:pt x="0" y="0"/>
                </a:lnTo>
                <a:close/>
              </a:path>
            </a:pathLst>
          </a:custGeom>
          <a:blipFill>
            <a:blip r:embed="rId5">
              <a:alphaModFix amt="15000"/>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758541" y="-189751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2367855" y="2752652"/>
            <a:ext cx="4258525" cy="4114800"/>
          </a:xfrm>
          <a:custGeom>
            <a:avLst/>
            <a:gdLst/>
            <a:ahLst/>
            <a:cxnLst/>
            <a:rect l="l" t="t" r="r" b="b"/>
            <a:pathLst>
              <a:path w="4258525" h="4114800">
                <a:moveTo>
                  <a:pt x="0" y="0"/>
                </a:moveTo>
                <a:lnTo>
                  <a:pt x="4258525" y="0"/>
                </a:lnTo>
                <a:lnTo>
                  <a:pt x="425852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11357910" y="6867452"/>
            <a:ext cx="4898280" cy="1533379"/>
            <a:chOff x="0" y="0"/>
            <a:chExt cx="6531040" cy="2044506"/>
          </a:xfrm>
        </p:grpSpPr>
        <p:sp>
          <p:nvSpPr>
            <p:cNvPr id="5" name="TextBox 5"/>
            <p:cNvSpPr txBox="1"/>
            <p:nvPr/>
          </p:nvSpPr>
          <p:spPr>
            <a:xfrm>
              <a:off x="0" y="-76200"/>
              <a:ext cx="6531040" cy="876300"/>
            </a:xfrm>
            <a:prstGeom prst="rect">
              <a:avLst/>
            </a:prstGeom>
          </p:spPr>
          <p:txBody>
            <a:bodyPr lIns="0" tIns="0" rIns="0" bIns="0" rtlCol="0" anchor="t">
              <a:spAutoFit/>
            </a:bodyPr>
            <a:lstStyle/>
            <a:p>
              <a:pPr marL="0" lvl="0" indent="0" algn="ctr">
                <a:lnSpc>
                  <a:spcPts val="4799"/>
                </a:lnSpc>
                <a:spcBef>
                  <a:spcPct val="0"/>
                </a:spcBef>
              </a:pPr>
              <a:r>
                <a:rPr lang="en-US" sz="3999">
                  <a:solidFill>
                    <a:srgbClr val="FFFFFF"/>
                  </a:solidFill>
                  <a:latin typeface="Times New Roman Bold"/>
                </a:rPr>
                <a:t>Lê Phước Hữu</a:t>
              </a:r>
            </a:p>
          </p:txBody>
        </p:sp>
        <p:sp>
          <p:nvSpPr>
            <p:cNvPr id="6" name="TextBox 6"/>
            <p:cNvSpPr txBox="1"/>
            <p:nvPr/>
          </p:nvSpPr>
          <p:spPr>
            <a:xfrm>
              <a:off x="0" y="1087772"/>
              <a:ext cx="6531040" cy="956733"/>
            </a:xfrm>
            <a:prstGeom prst="rect">
              <a:avLst/>
            </a:prstGeom>
          </p:spPr>
          <p:txBody>
            <a:bodyPr lIns="0" tIns="0" rIns="0" bIns="0" rtlCol="0" anchor="t">
              <a:spAutoFit/>
            </a:bodyPr>
            <a:lstStyle/>
            <a:p>
              <a:pPr marL="0" lvl="0" indent="0" algn="ctr">
                <a:lnSpc>
                  <a:spcPts val="5599"/>
                </a:lnSpc>
                <a:spcBef>
                  <a:spcPct val="0"/>
                </a:spcBef>
              </a:pPr>
              <a:r>
                <a:rPr lang="en-US" sz="3999">
                  <a:solidFill>
                    <a:srgbClr val="FFFFFF"/>
                  </a:solidFill>
                  <a:latin typeface="Times New Roman"/>
                </a:rPr>
                <a:t>2100450</a:t>
              </a:r>
            </a:p>
          </p:txBody>
        </p:sp>
      </p:grpSp>
      <p:sp>
        <p:nvSpPr>
          <p:cNvPr id="7" name="Freeform 7"/>
          <p:cNvSpPr/>
          <p:nvPr/>
        </p:nvSpPr>
        <p:spPr>
          <a:xfrm rot="-10800000">
            <a:off x="13614769" y="838948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8" name="Freeform 8"/>
          <p:cNvSpPr/>
          <p:nvPr/>
        </p:nvSpPr>
        <p:spPr>
          <a:xfrm>
            <a:off x="0" y="6506832"/>
            <a:ext cx="5414211" cy="4114800"/>
          </a:xfrm>
          <a:custGeom>
            <a:avLst/>
            <a:gdLst/>
            <a:ahLst/>
            <a:cxnLst/>
            <a:rect l="l" t="t" r="r" b="b"/>
            <a:pathLst>
              <a:path w="5414211" h="4114800">
                <a:moveTo>
                  <a:pt x="0" y="0"/>
                </a:moveTo>
                <a:lnTo>
                  <a:pt x="5414211" y="0"/>
                </a:lnTo>
                <a:lnTo>
                  <a:pt x="5414211" y="4114800"/>
                </a:lnTo>
                <a:lnTo>
                  <a:pt x="0" y="4114800"/>
                </a:lnTo>
                <a:lnTo>
                  <a:pt x="0" y="0"/>
                </a:lnTo>
                <a:close/>
              </a:path>
            </a:pathLst>
          </a:custGeom>
          <a:blipFill>
            <a:blip r:embed="rId6">
              <a:alphaModFix amt="37000"/>
              <a:extLst>
                <a:ext uri="{96DAC541-7B7A-43D3-8B79-37D633B846F1}">
                  <asvg:svgBlip xmlns:asvg="http://schemas.microsoft.com/office/drawing/2016/SVG/main" r:embed="rId7"/>
                </a:ext>
              </a:extLst>
            </a:blip>
            <a:stretch>
              <a:fillRect/>
            </a:stretch>
          </a:blipFill>
        </p:spPr>
      </p:sp>
      <p:pic>
        <p:nvPicPr>
          <p:cNvPr id="9" name="Picture 9"/>
          <p:cNvPicPr>
            <a:picLocks noChangeAspect="1"/>
          </p:cNvPicPr>
          <p:nvPr/>
        </p:nvPicPr>
        <p:blipFill>
          <a:blip r:embed="rId8">
            <a:alphaModFix amt="79000"/>
          </a:blip>
          <a:srcRect l="520" b="53404"/>
          <a:stretch>
            <a:fillRect/>
          </a:stretch>
        </p:blipFill>
        <p:spPr>
          <a:xfrm rot="5400000">
            <a:off x="4173899" y="5009004"/>
            <a:ext cx="11095332" cy="129924"/>
          </a:xfrm>
          <a:prstGeom prst="rect">
            <a:avLst/>
          </a:prstGeom>
        </p:spPr>
      </p:pic>
      <p:sp>
        <p:nvSpPr>
          <p:cNvPr id="11" name="TextBox 11"/>
          <p:cNvSpPr txBox="1"/>
          <p:nvPr/>
        </p:nvSpPr>
        <p:spPr>
          <a:xfrm>
            <a:off x="909014" y="1868940"/>
            <a:ext cx="7560768" cy="1150493"/>
          </a:xfrm>
          <a:prstGeom prst="rect">
            <a:avLst/>
          </a:prstGeom>
        </p:spPr>
        <p:txBody>
          <a:bodyPr lIns="0" tIns="0" rIns="0" bIns="0" rtlCol="0" anchor="t">
            <a:spAutoFit/>
          </a:bodyPr>
          <a:lstStyle/>
          <a:p>
            <a:pPr algn="ctr">
              <a:lnSpc>
                <a:spcPts val="7695"/>
              </a:lnSpc>
            </a:pPr>
            <a:r>
              <a:rPr lang="en-US" sz="7399">
                <a:solidFill>
                  <a:srgbClr val="6AC4EA"/>
                </a:solidFill>
                <a:latin typeface="Times New Roman Bold"/>
              </a:rPr>
              <a:t>Thành Viên Nhóm</a:t>
            </a:r>
          </a:p>
        </p:txBody>
      </p:sp>
      <p:grpSp>
        <p:nvGrpSpPr>
          <p:cNvPr id="12" name="Group 12"/>
          <p:cNvGrpSpPr/>
          <p:nvPr/>
        </p:nvGrpSpPr>
        <p:grpSpPr>
          <a:xfrm>
            <a:off x="10745015" y="1886169"/>
            <a:ext cx="6124070" cy="1533379"/>
            <a:chOff x="0" y="0"/>
            <a:chExt cx="8165426" cy="2044506"/>
          </a:xfrm>
        </p:grpSpPr>
        <p:sp>
          <p:nvSpPr>
            <p:cNvPr id="13" name="TextBox 13"/>
            <p:cNvSpPr txBox="1"/>
            <p:nvPr/>
          </p:nvSpPr>
          <p:spPr>
            <a:xfrm>
              <a:off x="0" y="-76200"/>
              <a:ext cx="8165426" cy="876300"/>
            </a:xfrm>
            <a:prstGeom prst="rect">
              <a:avLst/>
            </a:prstGeom>
          </p:spPr>
          <p:txBody>
            <a:bodyPr lIns="0" tIns="0" rIns="0" bIns="0" rtlCol="0" anchor="t">
              <a:spAutoFit/>
            </a:bodyPr>
            <a:lstStyle/>
            <a:p>
              <a:pPr marL="0" lvl="0" indent="0" algn="ctr">
                <a:lnSpc>
                  <a:spcPts val="4799"/>
                </a:lnSpc>
                <a:spcBef>
                  <a:spcPct val="0"/>
                </a:spcBef>
              </a:pPr>
              <a:r>
                <a:rPr lang="en-US" sz="3999">
                  <a:solidFill>
                    <a:srgbClr val="FFFFFF"/>
                  </a:solidFill>
                  <a:latin typeface="Times New Roman Bold"/>
                </a:rPr>
                <a:t>Võ Thị Thanh Thảo</a:t>
              </a:r>
            </a:p>
          </p:txBody>
        </p:sp>
        <p:sp>
          <p:nvSpPr>
            <p:cNvPr id="14" name="TextBox 14"/>
            <p:cNvSpPr txBox="1"/>
            <p:nvPr/>
          </p:nvSpPr>
          <p:spPr>
            <a:xfrm>
              <a:off x="0" y="1087772"/>
              <a:ext cx="8165426" cy="956733"/>
            </a:xfrm>
            <a:prstGeom prst="rect">
              <a:avLst/>
            </a:prstGeom>
          </p:spPr>
          <p:txBody>
            <a:bodyPr lIns="0" tIns="0" rIns="0" bIns="0" rtlCol="0" anchor="t">
              <a:spAutoFit/>
            </a:bodyPr>
            <a:lstStyle/>
            <a:p>
              <a:pPr marL="0" lvl="0" indent="0" algn="ctr">
                <a:lnSpc>
                  <a:spcPts val="5599"/>
                </a:lnSpc>
                <a:spcBef>
                  <a:spcPct val="0"/>
                </a:spcBef>
              </a:pPr>
              <a:r>
                <a:rPr lang="en-US" sz="3999">
                  <a:solidFill>
                    <a:srgbClr val="FFFFFF"/>
                  </a:solidFill>
                  <a:latin typeface="Times New Roman"/>
                </a:rPr>
                <a:t>2100345</a:t>
              </a:r>
            </a:p>
          </p:txBody>
        </p:sp>
      </p:grpSp>
      <p:grpSp>
        <p:nvGrpSpPr>
          <p:cNvPr id="15" name="Group 15"/>
          <p:cNvGrpSpPr/>
          <p:nvPr/>
        </p:nvGrpSpPr>
        <p:grpSpPr>
          <a:xfrm>
            <a:off x="10552734" y="4372048"/>
            <a:ext cx="6508631" cy="1542904"/>
            <a:chOff x="0" y="0"/>
            <a:chExt cx="8678175" cy="2057205"/>
          </a:xfrm>
        </p:grpSpPr>
        <p:sp>
          <p:nvSpPr>
            <p:cNvPr id="16" name="TextBox 16"/>
            <p:cNvSpPr txBox="1"/>
            <p:nvPr/>
          </p:nvSpPr>
          <p:spPr>
            <a:xfrm>
              <a:off x="0" y="-85725"/>
              <a:ext cx="8678175" cy="898525"/>
            </a:xfrm>
            <a:prstGeom prst="rect">
              <a:avLst/>
            </a:prstGeom>
          </p:spPr>
          <p:txBody>
            <a:bodyPr lIns="0" tIns="0" rIns="0" bIns="0" rtlCol="0" anchor="t">
              <a:spAutoFit/>
            </a:bodyPr>
            <a:lstStyle/>
            <a:p>
              <a:pPr marL="0" lvl="0" indent="0" algn="ctr">
                <a:lnSpc>
                  <a:spcPts val="4800"/>
                </a:lnSpc>
                <a:spcBef>
                  <a:spcPct val="0"/>
                </a:spcBef>
              </a:pPr>
              <a:r>
                <a:rPr lang="en-US" sz="4000">
                  <a:solidFill>
                    <a:srgbClr val="FFFFFF"/>
                  </a:solidFill>
                  <a:latin typeface="Times New Roman Bold"/>
                </a:rPr>
                <a:t>Huỳnh Nguyễn Thanh Trúc</a:t>
              </a:r>
            </a:p>
          </p:txBody>
        </p:sp>
        <p:sp>
          <p:nvSpPr>
            <p:cNvPr id="17" name="TextBox 17"/>
            <p:cNvSpPr txBox="1"/>
            <p:nvPr/>
          </p:nvSpPr>
          <p:spPr>
            <a:xfrm>
              <a:off x="0" y="1090947"/>
              <a:ext cx="8678175" cy="966258"/>
            </a:xfrm>
            <a:prstGeom prst="rect">
              <a:avLst/>
            </a:prstGeom>
          </p:spPr>
          <p:txBody>
            <a:bodyPr lIns="0" tIns="0" rIns="0" bIns="0" rtlCol="0" anchor="t">
              <a:spAutoFit/>
            </a:bodyPr>
            <a:lstStyle/>
            <a:p>
              <a:pPr marL="0" lvl="0" indent="0" algn="ctr">
                <a:lnSpc>
                  <a:spcPts val="5600"/>
                </a:lnSpc>
                <a:spcBef>
                  <a:spcPct val="0"/>
                </a:spcBef>
              </a:pPr>
              <a:r>
                <a:rPr lang="en-US" sz="4000">
                  <a:solidFill>
                    <a:srgbClr val="FFFFFF"/>
                  </a:solidFill>
                  <a:latin typeface="Times New Roman"/>
                </a:rPr>
                <a:t>2100223</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a:off x="0" y="6381969"/>
            <a:ext cx="5680045" cy="3905031"/>
          </a:xfrm>
          <a:custGeom>
            <a:avLst/>
            <a:gdLst/>
            <a:ahLst/>
            <a:cxnLst/>
            <a:rect l="l" t="t" r="r" b="b"/>
            <a:pathLst>
              <a:path w="5680045" h="3905031">
                <a:moveTo>
                  <a:pt x="0" y="0"/>
                </a:moveTo>
                <a:lnTo>
                  <a:pt x="5680045" y="0"/>
                </a:lnTo>
                <a:lnTo>
                  <a:pt x="5680045" y="3905031"/>
                </a:lnTo>
                <a:lnTo>
                  <a:pt x="0" y="3905031"/>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a:off x="12607955" y="6381969"/>
            <a:ext cx="5680045" cy="3905031"/>
          </a:xfrm>
          <a:custGeom>
            <a:avLst/>
            <a:gdLst/>
            <a:ahLst/>
            <a:cxnLst/>
            <a:rect l="l" t="t" r="r" b="b"/>
            <a:pathLst>
              <a:path w="5680045" h="3905031">
                <a:moveTo>
                  <a:pt x="0" y="0"/>
                </a:moveTo>
                <a:lnTo>
                  <a:pt x="5680045" y="0"/>
                </a:lnTo>
                <a:lnTo>
                  <a:pt x="5680045" y="3905031"/>
                </a:lnTo>
                <a:lnTo>
                  <a:pt x="0" y="3905031"/>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851535" y="3618929"/>
            <a:ext cx="14584929" cy="3068193"/>
          </a:xfrm>
          <a:prstGeom prst="rect">
            <a:avLst/>
          </a:prstGeom>
        </p:spPr>
        <p:txBody>
          <a:bodyPr lIns="0" tIns="0" rIns="0" bIns="0" rtlCol="0" anchor="t">
            <a:spAutoFit/>
          </a:bodyPr>
          <a:lstStyle/>
          <a:p>
            <a:pPr algn="ctr">
              <a:lnSpc>
                <a:spcPts val="12050"/>
              </a:lnSpc>
            </a:pPr>
            <a:r>
              <a:rPr lang="en-US" sz="10299">
                <a:solidFill>
                  <a:srgbClr val="3DEDE8"/>
                </a:solidFill>
                <a:latin typeface="Roboto Condensed Bold"/>
              </a:rPr>
              <a:t>XIN CẢM ƠN</a:t>
            </a:r>
          </a:p>
          <a:p>
            <a:pPr algn="ctr">
              <a:lnSpc>
                <a:spcPts val="12050"/>
              </a:lnSpc>
            </a:pPr>
            <a:r>
              <a:rPr lang="en-US" sz="10299">
                <a:solidFill>
                  <a:srgbClr val="3DEDE8"/>
                </a:solidFill>
                <a:latin typeface="Roboto Condensed Bold"/>
              </a:rPr>
              <a:t> VÌ ĐÃ LẮNG NGHE </a:t>
            </a:r>
          </a:p>
        </p:txBody>
      </p:sp>
      <p:sp>
        <p:nvSpPr>
          <p:cNvPr id="5" name="Freeform 5"/>
          <p:cNvSpPr/>
          <p:nvPr/>
        </p:nvSpPr>
        <p:spPr>
          <a:xfrm rot="-10800000">
            <a:off x="-2116005" y="1543262"/>
            <a:ext cx="20404005" cy="816160"/>
          </a:xfrm>
          <a:custGeom>
            <a:avLst/>
            <a:gdLst/>
            <a:ahLst/>
            <a:cxnLst/>
            <a:rect l="l" t="t" r="r" b="b"/>
            <a:pathLst>
              <a:path w="20404005" h="816160">
                <a:moveTo>
                  <a:pt x="0" y="0"/>
                </a:moveTo>
                <a:lnTo>
                  <a:pt x="20404005" y="0"/>
                </a:lnTo>
                <a:lnTo>
                  <a:pt x="20404005" y="816160"/>
                </a:lnTo>
                <a:lnTo>
                  <a:pt x="0" y="816160"/>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grpSp>
        <p:nvGrpSpPr>
          <p:cNvPr id="2" name="Group 2"/>
          <p:cNvGrpSpPr/>
          <p:nvPr/>
        </p:nvGrpSpPr>
        <p:grpSpPr>
          <a:xfrm>
            <a:off x="8639612" y="1635296"/>
            <a:ext cx="9950313" cy="7937849"/>
            <a:chOff x="0" y="0"/>
            <a:chExt cx="13267085" cy="10583799"/>
          </a:xfrm>
        </p:grpSpPr>
        <p:sp>
          <p:nvSpPr>
            <p:cNvPr id="3" name="Freeform 3"/>
            <p:cNvSpPr/>
            <p:nvPr/>
          </p:nvSpPr>
          <p:spPr>
            <a:xfrm>
              <a:off x="6929" y="9716899"/>
              <a:ext cx="901455" cy="837777"/>
            </a:xfrm>
            <a:custGeom>
              <a:avLst/>
              <a:gdLst/>
              <a:ahLst/>
              <a:cxnLst/>
              <a:rect l="l" t="t" r="r" b="b"/>
              <a:pathLst>
                <a:path w="901455" h="837777">
                  <a:moveTo>
                    <a:pt x="0" y="0"/>
                  </a:moveTo>
                  <a:lnTo>
                    <a:pt x="901455" y="0"/>
                  </a:lnTo>
                  <a:lnTo>
                    <a:pt x="901455" y="837778"/>
                  </a:lnTo>
                  <a:lnTo>
                    <a:pt x="0" y="8377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0" y="0"/>
              <a:ext cx="901455" cy="837777"/>
            </a:xfrm>
            <a:custGeom>
              <a:avLst/>
              <a:gdLst/>
              <a:ahLst/>
              <a:cxnLst/>
              <a:rect l="l" t="t" r="r" b="b"/>
              <a:pathLst>
                <a:path w="901455" h="837777">
                  <a:moveTo>
                    <a:pt x="0" y="0"/>
                  </a:moveTo>
                  <a:lnTo>
                    <a:pt x="901455" y="0"/>
                  </a:lnTo>
                  <a:lnTo>
                    <a:pt x="901455" y="837777"/>
                  </a:lnTo>
                  <a:lnTo>
                    <a:pt x="0" y="8377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0" y="1946190"/>
              <a:ext cx="901455" cy="837777"/>
            </a:xfrm>
            <a:custGeom>
              <a:avLst/>
              <a:gdLst/>
              <a:ahLst/>
              <a:cxnLst/>
              <a:rect l="l" t="t" r="r" b="b"/>
              <a:pathLst>
                <a:path w="901455" h="837777">
                  <a:moveTo>
                    <a:pt x="0" y="0"/>
                  </a:moveTo>
                  <a:lnTo>
                    <a:pt x="901455" y="0"/>
                  </a:lnTo>
                  <a:lnTo>
                    <a:pt x="901455" y="837777"/>
                  </a:lnTo>
                  <a:lnTo>
                    <a:pt x="0" y="8377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0" y="3888867"/>
              <a:ext cx="901455" cy="837777"/>
            </a:xfrm>
            <a:custGeom>
              <a:avLst/>
              <a:gdLst/>
              <a:ahLst/>
              <a:cxnLst/>
              <a:rect l="l" t="t" r="r" b="b"/>
              <a:pathLst>
                <a:path w="901455" h="837777">
                  <a:moveTo>
                    <a:pt x="0" y="0"/>
                  </a:moveTo>
                  <a:lnTo>
                    <a:pt x="901455" y="0"/>
                  </a:lnTo>
                  <a:lnTo>
                    <a:pt x="901455" y="837777"/>
                  </a:lnTo>
                  <a:lnTo>
                    <a:pt x="0" y="8377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0" y="5831544"/>
              <a:ext cx="901455" cy="837777"/>
            </a:xfrm>
            <a:custGeom>
              <a:avLst/>
              <a:gdLst/>
              <a:ahLst/>
              <a:cxnLst/>
              <a:rect l="l" t="t" r="r" b="b"/>
              <a:pathLst>
                <a:path w="901455" h="837777">
                  <a:moveTo>
                    <a:pt x="0" y="0"/>
                  </a:moveTo>
                  <a:lnTo>
                    <a:pt x="901455" y="0"/>
                  </a:lnTo>
                  <a:lnTo>
                    <a:pt x="901455" y="837778"/>
                  </a:lnTo>
                  <a:lnTo>
                    <a:pt x="0" y="8377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1142968" y="120650"/>
              <a:ext cx="12124117" cy="679958"/>
            </a:xfrm>
            <a:prstGeom prst="rect">
              <a:avLst/>
            </a:prstGeom>
          </p:spPr>
          <p:txBody>
            <a:bodyPr lIns="0" tIns="0" rIns="0" bIns="0" rtlCol="0" anchor="t">
              <a:spAutoFit/>
            </a:bodyPr>
            <a:lstStyle/>
            <a:p>
              <a:pPr>
                <a:lnSpc>
                  <a:spcPts val="3432"/>
                </a:lnSpc>
                <a:spcBef>
                  <a:spcPct val="0"/>
                </a:spcBef>
              </a:pPr>
              <a:r>
                <a:rPr lang="en-US" sz="3300">
                  <a:solidFill>
                    <a:srgbClr val="FFFFFF"/>
                  </a:solidFill>
                  <a:latin typeface="Times New Roman Bold"/>
                </a:rPr>
                <a:t>Lí Do Chọn Đề Tài</a:t>
              </a:r>
            </a:p>
          </p:txBody>
        </p:sp>
        <p:sp>
          <p:nvSpPr>
            <p:cNvPr id="9" name="TextBox 9"/>
            <p:cNvSpPr txBox="1"/>
            <p:nvPr/>
          </p:nvSpPr>
          <p:spPr>
            <a:xfrm>
              <a:off x="1142968" y="5991225"/>
              <a:ext cx="8544511" cy="679958"/>
            </a:xfrm>
            <a:prstGeom prst="rect">
              <a:avLst/>
            </a:prstGeom>
          </p:spPr>
          <p:txBody>
            <a:bodyPr lIns="0" tIns="0" rIns="0" bIns="0" rtlCol="0" anchor="t">
              <a:spAutoFit/>
            </a:bodyPr>
            <a:lstStyle/>
            <a:p>
              <a:pPr>
                <a:lnSpc>
                  <a:spcPts val="3432"/>
                </a:lnSpc>
                <a:spcBef>
                  <a:spcPct val="0"/>
                </a:spcBef>
              </a:pPr>
              <a:r>
                <a:rPr lang="en-US" sz="3300">
                  <a:solidFill>
                    <a:srgbClr val="FFFFFF"/>
                  </a:solidFill>
                  <a:latin typeface="Times New Roman Bold"/>
                </a:rPr>
                <a:t>Cách Huấn Luyện Mô Hình</a:t>
              </a:r>
            </a:p>
          </p:txBody>
        </p:sp>
        <p:sp>
          <p:nvSpPr>
            <p:cNvPr id="10" name="TextBox 10"/>
            <p:cNvSpPr txBox="1"/>
            <p:nvPr/>
          </p:nvSpPr>
          <p:spPr>
            <a:xfrm>
              <a:off x="1140495" y="2078609"/>
              <a:ext cx="9491552" cy="679958"/>
            </a:xfrm>
            <a:prstGeom prst="rect">
              <a:avLst/>
            </a:prstGeom>
          </p:spPr>
          <p:txBody>
            <a:bodyPr lIns="0" tIns="0" rIns="0" bIns="0" rtlCol="0" anchor="t">
              <a:spAutoFit/>
            </a:bodyPr>
            <a:lstStyle/>
            <a:p>
              <a:pPr>
                <a:lnSpc>
                  <a:spcPts val="3432"/>
                </a:lnSpc>
                <a:spcBef>
                  <a:spcPct val="0"/>
                </a:spcBef>
              </a:pPr>
              <a:r>
                <a:rPr lang="en-US" sz="3300">
                  <a:solidFill>
                    <a:srgbClr val="FFFFFF"/>
                  </a:solidFill>
                  <a:latin typeface="Times New Roman Bold"/>
                </a:rPr>
                <a:t>Tổng Quan Về CNNS</a:t>
              </a:r>
            </a:p>
          </p:txBody>
        </p:sp>
        <p:sp>
          <p:nvSpPr>
            <p:cNvPr id="11" name="TextBox 11"/>
            <p:cNvSpPr txBox="1"/>
            <p:nvPr/>
          </p:nvSpPr>
          <p:spPr>
            <a:xfrm>
              <a:off x="570917" y="4033267"/>
              <a:ext cx="5792050" cy="583008"/>
            </a:xfrm>
            <a:prstGeom prst="rect">
              <a:avLst/>
            </a:prstGeom>
          </p:spPr>
          <p:txBody>
            <a:bodyPr wrap="square" lIns="0" tIns="0" rIns="0" bIns="0" rtlCol="0" anchor="t">
              <a:spAutoFit/>
            </a:bodyPr>
            <a:lstStyle/>
            <a:p>
              <a:pPr lvl="1">
                <a:lnSpc>
                  <a:spcPts val="3432"/>
                </a:lnSpc>
                <a:spcBef>
                  <a:spcPct val="0"/>
                </a:spcBef>
              </a:pPr>
              <a:r>
                <a:rPr lang="en-US" sz="3300">
                  <a:solidFill>
                    <a:srgbClr val="FFFFFF"/>
                  </a:solidFill>
                  <a:latin typeface="Times New Roman Bold"/>
                </a:rPr>
                <a:t>Ứng Dụng Của CNN</a:t>
              </a:r>
            </a:p>
          </p:txBody>
        </p:sp>
        <p:sp>
          <p:nvSpPr>
            <p:cNvPr id="12" name="Freeform 12"/>
            <p:cNvSpPr/>
            <p:nvPr/>
          </p:nvSpPr>
          <p:spPr>
            <a:xfrm>
              <a:off x="6929" y="7774222"/>
              <a:ext cx="901455" cy="837777"/>
            </a:xfrm>
            <a:custGeom>
              <a:avLst/>
              <a:gdLst/>
              <a:ahLst/>
              <a:cxnLst/>
              <a:rect l="l" t="t" r="r" b="b"/>
              <a:pathLst>
                <a:path w="901455" h="837777">
                  <a:moveTo>
                    <a:pt x="0" y="0"/>
                  </a:moveTo>
                  <a:lnTo>
                    <a:pt x="901455" y="0"/>
                  </a:lnTo>
                  <a:lnTo>
                    <a:pt x="901455" y="837777"/>
                  </a:lnTo>
                  <a:lnTo>
                    <a:pt x="0" y="8377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3"/>
            <p:cNvSpPr txBox="1"/>
            <p:nvPr/>
          </p:nvSpPr>
          <p:spPr>
            <a:xfrm>
              <a:off x="1142968" y="7947533"/>
              <a:ext cx="8544511" cy="679958"/>
            </a:xfrm>
            <a:prstGeom prst="rect">
              <a:avLst/>
            </a:prstGeom>
          </p:spPr>
          <p:txBody>
            <a:bodyPr lIns="0" tIns="0" rIns="0" bIns="0" rtlCol="0" anchor="t">
              <a:spAutoFit/>
            </a:bodyPr>
            <a:lstStyle/>
            <a:p>
              <a:pPr>
                <a:lnSpc>
                  <a:spcPts val="3432"/>
                </a:lnSpc>
                <a:spcBef>
                  <a:spcPct val="0"/>
                </a:spcBef>
              </a:pPr>
              <a:r>
                <a:rPr lang="en-US" sz="3300">
                  <a:solidFill>
                    <a:srgbClr val="FFFFFF"/>
                  </a:solidFill>
                  <a:latin typeface="Times New Roman Bold"/>
                </a:rPr>
                <a:t>Demo Code</a:t>
              </a:r>
            </a:p>
          </p:txBody>
        </p:sp>
        <p:sp>
          <p:nvSpPr>
            <p:cNvPr id="14" name="TextBox 14"/>
            <p:cNvSpPr txBox="1"/>
            <p:nvPr/>
          </p:nvSpPr>
          <p:spPr>
            <a:xfrm>
              <a:off x="1142968" y="9903841"/>
              <a:ext cx="8544511" cy="679958"/>
            </a:xfrm>
            <a:prstGeom prst="rect">
              <a:avLst/>
            </a:prstGeom>
          </p:spPr>
          <p:txBody>
            <a:bodyPr lIns="0" tIns="0" rIns="0" bIns="0" rtlCol="0" anchor="t">
              <a:spAutoFit/>
            </a:bodyPr>
            <a:lstStyle/>
            <a:p>
              <a:pPr>
                <a:lnSpc>
                  <a:spcPts val="3432"/>
                </a:lnSpc>
                <a:spcBef>
                  <a:spcPct val="0"/>
                </a:spcBef>
              </a:pPr>
              <a:r>
                <a:rPr lang="en-US" sz="3300">
                  <a:solidFill>
                    <a:srgbClr val="FFFFFF"/>
                  </a:solidFill>
                  <a:latin typeface="Times New Roman Bold"/>
                </a:rPr>
                <a:t>Tài Liệu Tham Khảo</a:t>
              </a:r>
            </a:p>
          </p:txBody>
        </p:sp>
      </p:grpSp>
      <p:sp>
        <p:nvSpPr>
          <p:cNvPr id="15" name="Freeform 15"/>
          <p:cNvSpPr/>
          <p:nvPr/>
        </p:nvSpPr>
        <p:spPr>
          <a:xfrm>
            <a:off x="-758541" y="-189751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
        <p:nvSpPr>
          <p:cNvPr id="16" name="TextBox 16"/>
          <p:cNvSpPr txBox="1"/>
          <p:nvPr/>
        </p:nvSpPr>
        <p:spPr>
          <a:xfrm>
            <a:off x="8639612" y="543877"/>
            <a:ext cx="7758870" cy="941070"/>
          </a:xfrm>
          <a:prstGeom prst="rect">
            <a:avLst/>
          </a:prstGeom>
        </p:spPr>
        <p:txBody>
          <a:bodyPr lIns="0" tIns="0" rIns="0" bIns="0" rtlCol="0" anchor="t">
            <a:spAutoFit/>
          </a:bodyPr>
          <a:lstStyle/>
          <a:p>
            <a:pPr algn="ctr">
              <a:lnSpc>
                <a:spcPts val="6240"/>
              </a:lnSpc>
            </a:pPr>
            <a:r>
              <a:rPr lang="en-US" sz="6000">
                <a:solidFill>
                  <a:srgbClr val="FF914D"/>
                </a:solidFill>
                <a:latin typeface="Times New Roman Bold"/>
              </a:rPr>
              <a:t>Nội Dung Chính</a:t>
            </a:r>
          </a:p>
        </p:txBody>
      </p:sp>
      <p:sp>
        <p:nvSpPr>
          <p:cNvPr id="17" name="Freeform 17"/>
          <p:cNvSpPr/>
          <p:nvPr/>
        </p:nvSpPr>
        <p:spPr>
          <a:xfrm rot="-10800000">
            <a:off x="13614769" y="838948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
        <p:nvSpPr>
          <p:cNvPr id="18" name="Freeform 18"/>
          <p:cNvSpPr/>
          <p:nvPr/>
        </p:nvSpPr>
        <p:spPr>
          <a:xfrm rot="-10800000">
            <a:off x="16887969" y="-86881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grpSp>
        <p:nvGrpSpPr>
          <p:cNvPr id="19" name="Group 19"/>
          <p:cNvGrpSpPr/>
          <p:nvPr/>
        </p:nvGrpSpPr>
        <p:grpSpPr>
          <a:xfrm>
            <a:off x="-3518563" y="-1260633"/>
            <a:ext cx="12153726" cy="12369776"/>
            <a:chOff x="0" y="0"/>
            <a:chExt cx="16204968" cy="16493034"/>
          </a:xfrm>
        </p:grpSpPr>
        <p:sp>
          <p:nvSpPr>
            <p:cNvPr id="20" name="Freeform 20"/>
            <p:cNvSpPr/>
            <p:nvPr/>
          </p:nvSpPr>
          <p:spPr>
            <a:xfrm>
              <a:off x="0" y="11432994"/>
              <a:ext cx="7360059" cy="5060041"/>
            </a:xfrm>
            <a:custGeom>
              <a:avLst/>
              <a:gdLst/>
              <a:ahLst/>
              <a:cxnLst/>
              <a:rect l="l" t="t" r="r" b="b"/>
              <a:pathLst>
                <a:path w="7360059" h="5060041">
                  <a:moveTo>
                    <a:pt x="0" y="0"/>
                  </a:moveTo>
                  <a:lnTo>
                    <a:pt x="7360059" y="0"/>
                  </a:lnTo>
                  <a:lnTo>
                    <a:pt x="7360059" y="5060040"/>
                  </a:lnTo>
                  <a:lnTo>
                    <a:pt x="0" y="5060040"/>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
          <p:nvSpPr>
            <p:cNvPr id="21" name="Freeform 21"/>
            <p:cNvSpPr/>
            <p:nvPr/>
          </p:nvSpPr>
          <p:spPr>
            <a:xfrm flipH="1">
              <a:off x="544795" y="2682943"/>
              <a:ext cx="15177977" cy="9619043"/>
            </a:xfrm>
            <a:custGeom>
              <a:avLst/>
              <a:gdLst/>
              <a:ahLst/>
              <a:cxnLst/>
              <a:rect l="l" t="t" r="r" b="b"/>
              <a:pathLst>
                <a:path w="15177977" h="9619043">
                  <a:moveTo>
                    <a:pt x="15177977" y="0"/>
                  </a:moveTo>
                  <a:lnTo>
                    <a:pt x="0" y="0"/>
                  </a:lnTo>
                  <a:lnTo>
                    <a:pt x="0" y="9619042"/>
                  </a:lnTo>
                  <a:lnTo>
                    <a:pt x="15177977" y="9619042"/>
                  </a:lnTo>
                  <a:lnTo>
                    <a:pt x="15177977"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grpSp>
          <p:nvGrpSpPr>
            <p:cNvPr id="22" name="Group 22"/>
            <p:cNvGrpSpPr/>
            <p:nvPr/>
          </p:nvGrpSpPr>
          <p:grpSpPr>
            <a:xfrm>
              <a:off x="6052847" y="4110012"/>
              <a:ext cx="8756812" cy="875681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2E52"/>
              </a:solidFill>
              <a:ln w="76200" cap="sq">
                <a:solidFill>
                  <a:srgbClr val="13B8FF"/>
                </a:solidFill>
                <a:prstDash val="solid"/>
                <a:miter/>
              </a:ln>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5" name="Group 25"/>
            <p:cNvGrpSpPr>
              <a:grpSpLocks noChangeAspect="1"/>
            </p:cNvGrpSpPr>
            <p:nvPr/>
          </p:nvGrpSpPr>
          <p:grpSpPr>
            <a:xfrm>
              <a:off x="6325007" y="4382188"/>
              <a:ext cx="8212492" cy="8212459"/>
              <a:chOff x="0" y="0"/>
              <a:chExt cx="6350000" cy="6349975"/>
            </a:xfrm>
          </p:grpSpPr>
          <p:sp>
            <p:nvSpPr>
              <p:cNvPr id="26" name="Freeform 2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41541" r="-36078"/>
                </a:stretch>
              </a:blipFill>
            </p:spPr>
          </p:sp>
        </p:grpSp>
        <p:sp>
          <p:nvSpPr>
            <p:cNvPr id="27" name="TextBox 27"/>
            <p:cNvSpPr txBox="1"/>
            <p:nvPr/>
          </p:nvSpPr>
          <p:spPr>
            <a:xfrm>
              <a:off x="8230942" y="7085814"/>
              <a:ext cx="4400623" cy="2711949"/>
            </a:xfrm>
            <a:prstGeom prst="rect">
              <a:avLst/>
            </a:prstGeom>
          </p:spPr>
          <p:txBody>
            <a:bodyPr lIns="0" tIns="0" rIns="0" bIns="0" rtlCol="0" anchor="t">
              <a:spAutoFit/>
            </a:bodyPr>
            <a:lstStyle/>
            <a:p>
              <a:pPr algn="ctr">
                <a:lnSpc>
                  <a:spcPts val="5475"/>
                </a:lnSpc>
              </a:pPr>
              <a:r>
                <a:rPr lang="en-US" sz="3800">
                  <a:solidFill>
                    <a:srgbClr val="080A0D"/>
                  </a:solidFill>
                  <a:latin typeface="Barlow Condensed Bold"/>
                </a:rPr>
                <a:t>Convolutional</a:t>
              </a:r>
            </a:p>
            <a:p>
              <a:pPr algn="ctr">
                <a:lnSpc>
                  <a:spcPts val="5475"/>
                </a:lnSpc>
              </a:pPr>
              <a:r>
                <a:rPr lang="en-US" sz="3800">
                  <a:solidFill>
                    <a:srgbClr val="080A0D"/>
                  </a:solidFill>
                  <a:latin typeface="Barlow Condensed Bold"/>
                </a:rPr>
                <a:t>Neural</a:t>
              </a:r>
            </a:p>
            <a:p>
              <a:pPr algn="ctr">
                <a:lnSpc>
                  <a:spcPts val="5475"/>
                </a:lnSpc>
              </a:pPr>
              <a:r>
                <a:rPr lang="en-US" sz="3800">
                  <a:solidFill>
                    <a:srgbClr val="080A0D"/>
                  </a:solidFill>
                  <a:latin typeface="Barlow Condensed Bold"/>
                </a:rPr>
                <a:t>Networks</a:t>
              </a:r>
            </a:p>
          </p:txBody>
        </p:sp>
        <p:pic>
          <p:nvPicPr>
            <p:cNvPr id="28" name="Picture 28"/>
            <p:cNvPicPr>
              <a:picLocks noChangeAspect="1"/>
            </p:cNvPicPr>
            <p:nvPr/>
          </p:nvPicPr>
          <p:blipFill>
            <a:blip r:embed="rId9"/>
            <a:srcRect/>
            <a:stretch>
              <a:fillRect/>
            </a:stretch>
          </p:blipFill>
          <p:spPr>
            <a:xfrm rot="1455379">
              <a:off x="5262890" y="5705936"/>
              <a:ext cx="10336725" cy="5168363"/>
            </a:xfrm>
            <a:prstGeom prst="rect">
              <a:avLst/>
            </a:prstGeom>
          </p:spPr>
        </p:pic>
        <p:sp>
          <p:nvSpPr>
            <p:cNvPr id="29" name="Freeform 29"/>
            <p:cNvSpPr/>
            <p:nvPr/>
          </p:nvSpPr>
          <p:spPr>
            <a:xfrm>
              <a:off x="2269993" y="0"/>
              <a:ext cx="6104888" cy="6104888"/>
            </a:xfrm>
            <a:custGeom>
              <a:avLst/>
              <a:gdLst/>
              <a:ahLst/>
              <a:cxnLst/>
              <a:rect l="l" t="t" r="r" b="b"/>
              <a:pathLst>
                <a:path w="6104888" h="6104888">
                  <a:moveTo>
                    <a:pt x="0" y="0"/>
                  </a:moveTo>
                  <a:lnTo>
                    <a:pt x="6104889" y="0"/>
                  </a:lnTo>
                  <a:lnTo>
                    <a:pt x="6104889" y="6104888"/>
                  </a:lnTo>
                  <a:lnTo>
                    <a:pt x="0" y="6104888"/>
                  </a:lnTo>
                  <a:lnTo>
                    <a:pt x="0" y="0"/>
                  </a:lnTo>
                  <a:close/>
                </a:path>
              </a:pathLst>
            </a:custGeom>
            <a:blipFill>
              <a:blip r:embed="rId10">
                <a:alphaModFix amt="14000"/>
                <a:extLst>
                  <a:ext uri="{96DAC541-7B7A-43D3-8B79-37D633B846F1}">
                    <asvg:svgBlip xmlns:asvg="http://schemas.microsoft.com/office/drawing/2016/SVG/main" r:embed="rId11"/>
                  </a:ext>
                </a:extLst>
              </a:blip>
              <a:stretch>
                <a:fillRect/>
              </a:stretch>
            </a:blip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2"/>
          <p:cNvSpPr txBox="1"/>
          <p:nvPr/>
        </p:nvSpPr>
        <p:spPr>
          <a:xfrm>
            <a:off x="5737695" y="205967"/>
            <a:ext cx="6812609" cy="941070"/>
          </a:xfrm>
          <a:prstGeom prst="rect">
            <a:avLst/>
          </a:prstGeom>
        </p:spPr>
        <p:txBody>
          <a:bodyPr lIns="0" tIns="0" rIns="0" bIns="0" rtlCol="0" anchor="t">
            <a:spAutoFit/>
          </a:bodyPr>
          <a:lstStyle/>
          <a:p>
            <a:pPr>
              <a:lnSpc>
                <a:spcPts val="6240"/>
              </a:lnSpc>
            </a:pPr>
            <a:r>
              <a:rPr lang="en-US" sz="6000">
                <a:solidFill>
                  <a:srgbClr val="FF914D"/>
                </a:solidFill>
                <a:latin typeface="Times New Roman Bold"/>
              </a:rPr>
              <a:t>Lí Do Chọn Đề Tài</a:t>
            </a:r>
          </a:p>
        </p:txBody>
      </p:sp>
      <p:sp>
        <p:nvSpPr>
          <p:cNvPr id="3" name="Freeform 3"/>
          <p:cNvSpPr/>
          <p:nvPr/>
        </p:nvSpPr>
        <p:spPr>
          <a:xfrm>
            <a:off x="-3730801" y="8396787"/>
            <a:ext cx="5520044" cy="3795030"/>
          </a:xfrm>
          <a:custGeom>
            <a:avLst/>
            <a:gdLst/>
            <a:ahLst/>
            <a:cxnLst/>
            <a:rect l="l" t="t" r="r" b="b"/>
            <a:pathLst>
              <a:path w="5520044" h="3795030">
                <a:moveTo>
                  <a:pt x="0" y="0"/>
                </a:moveTo>
                <a:lnTo>
                  <a:pt x="5520045" y="0"/>
                </a:lnTo>
                <a:lnTo>
                  <a:pt x="5520045" y="3795030"/>
                </a:lnTo>
                <a:lnTo>
                  <a:pt x="0" y="3795030"/>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4" name="Freeform 4"/>
          <p:cNvSpPr/>
          <p:nvPr/>
        </p:nvSpPr>
        <p:spPr>
          <a:xfrm rot="-10800000">
            <a:off x="16887969" y="-86881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5" name="Freeform 5"/>
          <p:cNvSpPr/>
          <p:nvPr/>
        </p:nvSpPr>
        <p:spPr>
          <a:xfrm rot="-10800000">
            <a:off x="13112074" y="7676803"/>
            <a:ext cx="5520044" cy="3795030"/>
          </a:xfrm>
          <a:custGeom>
            <a:avLst/>
            <a:gdLst/>
            <a:ahLst/>
            <a:cxnLst/>
            <a:rect l="l" t="t" r="r" b="b"/>
            <a:pathLst>
              <a:path w="5520044" h="3795030">
                <a:moveTo>
                  <a:pt x="0" y="0"/>
                </a:moveTo>
                <a:lnTo>
                  <a:pt x="5520045" y="0"/>
                </a:lnTo>
                <a:lnTo>
                  <a:pt x="5520045" y="3795030"/>
                </a:lnTo>
                <a:lnTo>
                  <a:pt x="0" y="3795030"/>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6" name="Freeform 6"/>
          <p:cNvSpPr/>
          <p:nvPr/>
        </p:nvSpPr>
        <p:spPr>
          <a:xfrm>
            <a:off x="-2760022" y="-86881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491909" y="1175612"/>
            <a:ext cx="17299682" cy="7878688"/>
            <a:chOff x="0" y="0"/>
            <a:chExt cx="23066242" cy="10504918"/>
          </a:xfrm>
        </p:grpSpPr>
        <p:grpSp>
          <p:nvGrpSpPr>
            <p:cNvPr id="8" name="Group 8"/>
            <p:cNvGrpSpPr/>
            <p:nvPr/>
          </p:nvGrpSpPr>
          <p:grpSpPr>
            <a:xfrm>
              <a:off x="1371600" y="308262"/>
              <a:ext cx="1061927" cy="106192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000000">
                  <a:alpha val="0"/>
                </a:srgbClr>
              </a:solidFill>
              <a:ln w="28575" cap="rnd">
                <a:solidFill>
                  <a:srgbClr val="FFFFFF"/>
                </a:solidFill>
                <a:prstDash val="dash"/>
                <a:round/>
              </a:ln>
            </p:spPr>
          </p:sp>
          <p:sp>
            <p:nvSpPr>
              <p:cNvPr id="10" name="TextBox 10"/>
              <p:cNvSpPr txBox="1"/>
              <p:nvPr/>
            </p:nvSpPr>
            <p:spPr>
              <a:xfrm>
                <a:off x="76200" y="57150"/>
                <a:ext cx="660400" cy="679450"/>
              </a:xfrm>
              <a:prstGeom prst="rect">
                <a:avLst/>
              </a:prstGeom>
            </p:spPr>
            <p:txBody>
              <a:bodyPr lIns="55661" tIns="55661" rIns="55661" bIns="55661" rtlCol="0" anchor="ctr"/>
              <a:lstStyle/>
              <a:p>
                <a:pPr algn="ctr">
                  <a:lnSpc>
                    <a:spcPts val="920"/>
                  </a:lnSpc>
                </a:pPr>
                <a:endParaRPr/>
              </a:p>
            </p:txBody>
          </p:sp>
        </p:grpSp>
        <p:grpSp>
          <p:nvGrpSpPr>
            <p:cNvPr id="11" name="Group 11"/>
            <p:cNvGrpSpPr/>
            <p:nvPr/>
          </p:nvGrpSpPr>
          <p:grpSpPr>
            <a:xfrm>
              <a:off x="1527490" y="464152"/>
              <a:ext cx="750146" cy="75014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B8FF"/>
              </a:solidFill>
            </p:spPr>
          </p:sp>
          <p:sp>
            <p:nvSpPr>
              <p:cNvPr id="13" name="TextBox 13"/>
              <p:cNvSpPr txBox="1"/>
              <p:nvPr/>
            </p:nvSpPr>
            <p:spPr>
              <a:xfrm>
                <a:off x="76200" y="57150"/>
                <a:ext cx="660400" cy="679450"/>
              </a:xfrm>
              <a:prstGeom prst="rect">
                <a:avLst/>
              </a:prstGeom>
            </p:spPr>
            <p:txBody>
              <a:bodyPr lIns="55661" tIns="55661" rIns="55661" bIns="55661" rtlCol="0" anchor="ctr"/>
              <a:lstStyle/>
              <a:p>
                <a:pPr algn="ctr">
                  <a:lnSpc>
                    <a:spcPts val="920"/>
                  </a:lnSpc>
                </a:pPr>
                <a:endParaRPr/>
              </a:p>
            </p:txBody>
          </p:sp>
        </p:grpSp>
        <p:grpSp>
          <p:nvGrpSpPr>
            <p:cNvPr id="14" name="Group 14"/>
            <p:cNvGrpSpPr/>
            <p:nvPr/>
          </p:nvGrpSpPr>
          <p:grpSpPr>
            <a:xfrm>
              <a:off x="9150285" y="308262"/>
              <a:ext cx="1061927" cy="106192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000000">
                  <a:alpha val="0"/>
                </a:srgbClr>
              </a:solidFill>
              <a:ln w="28575" cap="rnd">
                <a:solidFill>
                  <a:srgbClr val="FFFFFF"/>
                </a:solidFill>
                <a:prstDash val="dash"/>
                <a:round/>
              </a:ln>
            </p:spPr>
          </p:sp>
          <p:sp>
            <p:nvSpPr>
              <p:cNvPr id="16" name="TextBox 16"/>
              <p:cNvSpPr txBox="1"/>
              <p:nvPr/>
            </p:nvSpPr>
            <p:spPr>
              <a:xfrm>
                <a:off x="76200" y="57150"/>
                <a:ext cx="660400" cy="679450"/>
              </a:xfrm>
              <a:prstGeom prst="rect">
                <a:avLst/>
              </a:prstGeom>
            </p:spPr>
            <p:txBody>
              <a:bodyPr lIns="50800" tIns="50800" rIns="50800" bIns="50800" rtlCol="0" anchor="ctr"/>
              <a:lstStyle/>
              <a:p>
                <a:pPr algn="ctr">
                  <a:lnSpc>
                    <a:spcPts val="839"/>
                  </a:lnSpc>
                </a:pPr>
                <a:endParaRPr/>
              </a:p>
            </p:txBody>
          </p:sp>
        </p:grpSp>
        <p:grpSp>
          <p:nvGrpSpPr>
            <p:cNvPr id="17" name="Group 17"/>
            <p:cNvGrpSpPr/>
            <p:nvPr/>
          </p:nvGrpSpPr>
          <p:grpSpPr>
            <a:xfrm>
              <a:off x="9306175" y="464152"/>
              <a:ext cx="750146" cy="75014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B8FF"/>
              </a:solidFill>
            </p:spPr>
          </p:sp>
          <p:sp>
            <p:nvSpPr>
              <p:cNvPr id="19" name="TextBox 19"/>
              <p:cNvSpPr txBox="1"/>
              <p:nvPr/>
            </p:nvSpPr>
            <p:spPr>
              <a:xfrm>
                <a:off x="76200" y="57150"/>
                <a:ext cx="660400" cy="679450"/>
              </a:xfrm>
              <a:prstGeom prst="rect">
                <a:avLst/>
              </a:prstGeom>
            </p:spPr>
            <p:txBody>
              <a:bodyPr lIns="50800" tIns="50800" rIns="50800" bIns="50800" rtlCol="0" anchor="ctr"/>
              <a:lstStyle/>
              <a:p>
                <a:pPr algn="ctr">
                  <a:lnSpc>
                    <a:spcPts val="839"/>
                  </a:lnSpc>
                </a:pPr>
                <a:endParaRPr/>
              </a:p>
            </p:txBody>
          </p:sp>
        </p:grpSp>
        <p:sp>
          <p:nvSpPr>
            <p:cNvPr id="20" name="AutoShape 20"/>
            <p:cNvSpPr/>
            <p:nvPr/>
          </p:nvSpPr>
          <p:spPr>
            <a:xfrm>
              <a:off x="2701779" y="858275"/>
              <a:ext cx="6180255" cy="0"/>
            </a:xfrm>
            <a:prstGeom prst="line">
              <a:avLst/>
            </a:prstGeom>
            <a:ln w="38100" cap="flat">
              <a:solidFill>
                <a:srgbClr val="FFFFFF"/>
              </a:solidFill>
              <a:prstDash val="sysDash"/>
              <a:headEnd type="none" w="sm" len="sm"/>
              <a:tailEnd type="none" w="sm" len="sm"/>
            </a:ln>
          </p:spPr>
        </p:sp>
        <p:sp>
          <p:nvSpPr>
            <p:cNvPr id="21" name="AutoShape 21"/>
            <p:cNvSpPr/>
            <p:nvPr/>
          </p:nvSpPr>
          <p:spPr>
            <a:xfrm>
              <a:off x="0" y="858275"/>
              <a:ext cx="1144322" cy="0"/>
            </a:xfrm>
            <a:prstGeom prst="line">
              <a:avLst/>
            </a:prstGeom>
            <a:ln w="38100" cap="flat">
              <a:solidFill>
                <a:srgbClr val="FFFFFF"/>
              </a:solidFill>
              <a:prstDash val="sysDash"/>
              <a:headEnd type="none" w="sm" len="sm"/>
              <a:tailEnd type="none" w="sm" len="sm"/>
            </a:ln>
          </p:spPr>
        </p:sp>
        <p:sp>
          <p:nvSpPr>
            <p:cNvPr id="22" name="Freeform 22"/>
            <p:cNvSpPr/>
            <p:nvPr/>
          </p:nvSpPr>
          <p:spPr>
            <a:xfrm>
              <a:off x="1063338" y="0"/>
              <a:ext cx="1678450" cy="1678450"/>
            </a:xfrm>
            <a:custGeom>
              <a:avLst/>
              <a:gdLst/>
              <a:ahLst/>
              <a:cxnLst/>
              <a:rect l="l" t="t" r="r" b="b"/>
              <a:pathLst>
                <a:path w="1678450" h="1678450">
                  <a:moveTo>
                    <a:pt x="0" y="0"/>
                  </a:moveTo>
                  <a:lnTo>
                    <a:pt x="1678451" y="0"/>
                  </a:lnTo>
                  <a:lnTo>
                    <a:pt x="1678451" y="1678450"/>
                  </a:lnTo>
                  <a:lnTo>
                    <a:pt x="0" y="16784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23"/>
            <p:cNvSpPr/>
            <p:nvPr/>
          </p:nvSpPr>
          <p:spPr>
            <a:xfrm>
              <a:off x="8842024" y="0"/>
              <a:ext cx="1678450" cy="1678450"/>
            </a:xfrm>
            <a:custGeom>
              <a:avLst/>
              <a:gdLst/>
              <a:ahLst/>
              <a:cxnLst/>
              <a:rect l="l" t="t" r="r" b="b"/>
              <a:pathLst>
                <a:path w="1678450" h="1678450">
                  <a:moveTo>
                    <a:pt x="0" y="0"/>
                  </a:moveTo>
                  <a:lnTo>
                    <a:pt x="1678450" y="0"/>
                  </a:lnTo>
                  <a:lnTo>
                    <a:pt x="1678450" y="1678450"/>
                  </a:lnTo>
                  <a:lnTo>
                    <a:pt x="0" y="16784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AutoShape 24"/>
            <p:cNvSpPr/>
            <p:nvPr/>
          </p:nvSpPr>
          <p:spPr>
            <a:xfrm>
              <a:off x="9134193" y="1970838"/>
              <a:ext cx="0" cy="1513840"/>
            </a:xfrm>
            <a:prstGeom prst="line">
              <a:avLst/>
            </a:prstGeom>
            <a:ln w="63500" cap="flat">
              <a:solidFill>
                <a:srgbClr val="59CDFF"/>
              </a:solidFill>
              <a:prstDash val="solid"/>
              <a:headEnd type="none" w="sm" len="sm"/>
              <a:tailEnd type="none" w="sm" len="sm"/>
            </a:ln>
          </p:spPr>
        </p:sp>
        <p:sp>
          <p:nvSpPr>
            <p:cNvPr id="25" name="TextBox 25"/>
            <p:cNvSpPr txBox="1"/>
            <p:nvPr/>
          </p:nvSpPr>
          <p:spPr>
            <a:xfrm>
              <a:off x="1736532" y="1877364"/>
              <a:ext cx="5766340" cy="1658197"/>
            </a:xfrm>
            <a:prstGeom prst="rect">
              <a:avLst/>
            </a:prstGeom>
          </p:spPr>
          <p:txBody>
            <a:bodyPr lIns="0" tIns="0" rIns="0" bIns="0" rtlCol="0" anchor="t">
              <a:spAutoFit/>
            </a:bodyPr>
            <a:lstStyle/>
            <a:p>
              <a:pPr marL="0" lvl="1" indent="0" algn="l">
                <a:lnSpc>
                  <a:spcPts val="4960"/>
                </a:lnSpc>
                <a:spcBef>
                  <a:spcPct val="0"/>
                </a:spcBef>
              </a:pPr>
              <a:r>
                <a:rPr lang="en-US" sz="3200">
                  <a:solidFill>
                    <a:srgbClr val="FFFFFF"/>
                  </a:solidFill>
                  <a:latin typeface="Times New Roman"/>
                </a:rPr>
                <a:t>Hiệu suất trong xử lý hình ảnh</a:t>
              </a:r>
            </a:p>
          </p:txBody>
        </p:sp>
        <p:sp>
          <p:nvSpPr>
            <p:cNvPr id="26" name="Freeform 26"/>
            <p:cNvSpPr/>
            <p:nvPr/>
          </p:nvSpPr>
          <p:spPr>
            <a:xfrm>
              <a:off x="1063338" y="3484678"/>
              <a:ext cx="1678450" cy="1678450"/>
            </a:xfrm>
            <a:custGeom>
              <a:avLst/>
              <a:gdLst/>
              <a:ahLst/>
              <a:cxnLst/>
              <a:rect l="l" t="t" r="r" b="b"/>
              <a:pathLst>
                <a:path w="1678450" h="1678450">
                  <a:moveTo>
                    <a:pt x="0" y="0"/>
                  </a:moveTo>
                  <a:lnTo>
                    <a:pt x="1678451" y="0"/>
                  </a:lnTo>
                  <a:lnTo>
                    <a:pt x="1678451" y="1678451"/>
                  </a:lnTo>
                  <a:lnTo>
                    <a:pt x="0" y="16784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27" name="Group 27"/>
            <p:cNvGrpSpPr/>
            <p:nvPr/>
          </p:nvGrpSpPr>
          <p:grpSpPr>
            <a:xfrm>
              <a:off x="1371600" y="3792940"/>
              <a:ext cx="1061927" cy="1061927"/>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000000">
                  <a:alpha val="0"/>
                </a:srgbClr>
              </a:solidFill>
              <a:ln w="28575" cap="rnd">
                <a:solidFill>
                  <a:srgbClr val="FFFFFF"/>
                </a:solidFill>
                <a:prstDash val="dash"/>
                <a:round/>
              </a:ln>
            </p:spPr>
          </p:sp>
          <p:sp>
            <p:nvSpPr>
              <p:cNvPr id="29" name="TextBox 29"/>
              <p:cNvSpPr txBox="1"/>
              <p:nvPr/>
            </p:nvSpPr>
            <p:spPr>
              <a:xfrm>
                <a:off x="76200" y="57150"/>
                <a:ext cx="660400" cy="679450"/>
              </a:xfrm>
              <a:prstGeom prst="rect">
                <a:avLst/>
              </a:prstGeom>
            </p:spPr>
            <p:txBody>
              <a:bodyPr lIns="55661" tIns="55661" rIns="55661" bIns="55661" rtlCol="0" anchor="ctr"/>
              <a:lstStyle/>
              <a:p>
                <a:pPr algn="ctr">
                  <a:lnSpc>
                    <a:spcPts val="920"/>
                  </a:lnSpc>
                </a:pPr>
                <a:endParaRPr/>
              </a:p>
            </p:txBody>
          </p:sp>
        </p:grpSp>
        <p:grpSp>
          <p:nvGrpSpPr>
            <p:cNvPr id="30" name="Group 30"/>
            <p:cNvGrpSpPr/>
            <p:nvPr/>
          </p:nvGrpSpPr>
          <p:grpSpPr>
            <a:xfrm>
              <a:off x="1527490" y="3948830"/>
              <a:ext cx="750146" cy="750146"/>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B8FF"/>
              </a:solidFill>
            </p:spPr>
          </p:sp>
          <p:sp>
            <p:nvSpPr>
              <p:cNvPr id="32" name="TextBox 32"/>
              <p:cNvSpPr txBox="1"/>
              <p:nvPr/>
            </p:nvSpPr>
            <p:spPr>
              <a:xfrm>
                <a:off x="76200" y="57150"/>
                <a:ext cx="660400" cy="679450"/>
              </a:xfrm>
              <a:prstGeom prst="rect">
                <a:avLst/>
              </a:prstGeom>
            </p:spPr>
            <p:txBody>
              <a:bodyPr lIns="55661" tIns="55661" rIns="55661" bIns="55661" rtlCol="0" anchor="ctr"/>
              <a:lstStyle/>
              <a:p>
                <a:pPr algn="ctr">
                  <a:lnSpc>
                    <a:spcPts val="920"/>
                  </a:lnSpc>
                </a:pPr>
                <a:endParaRPr/>
              </a:p>
            </p:txBody>
          </p:sp>
        </p:grpSp>
        <p:sp>
          <p:nvSpPr>
            <p:cNvPr id="33" name="Freeform 33"/>
            <p:cNvSpPr/>
            <p:nvPr/>
          </p:nvSpPr>
          <p:spPr>
            <a:xfrm>
              <a:off x="8842024" y="3484678"/>
              <a:ext cx="1678450" cy="1678450"/>
            </a:xfrm>
            <a:custGeom>
              <a:avLst/>
              <a:gdLst/>
              <a:ahLst/>
              <a:cxnLst/>
              <a:rect l="l" t="t" r="r" b="b"/>
              <a:pathLst>
                <a:path w="1678450" h="1678450">
                  <a:moveTo>
                    <a:pt x="0" y="0"/>
                  </a:moveTo>
                  <a:lnTo>
                    <a:pt x="1678450" y="0"/>
                  </a:lnTo>
                  <a:lnTo>
                    <a:pt x="1678450" y="1678451"/>
                  </a:lnTo>
                  <a:lnTo>
                    <a:pt x="0" y="16784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34" name="Group 34"/>
            <p:cNvGrpSpPr/>
            <p:nvPr/>
          </p:nvGrpSpPr>
          <p:grpSpPr>
            <a:xfrm>
              <a:off x="9150285" y="3792940"/>
              <a:ext cx="1061927" cy="1061927"/>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000000">
                  <a:alpha val="0"/>
                </a:srgbClr>
              </a:solidFill>
              <a:ln w="28575" cap="rnd">
                <a:solidFill>
                  <a:srgbClr val="FFFFFF"/>
                </a:solidFill>
                <a:prstDash val="dash"/>
                <a:round/>
              </a:ln>
            </p:spPr>
          </p:sp>
          <p:sp>
            <p:nvSpPr>
              <p:cNvPr id="36" name="TextBox 36"/>
              <p:cNvSpPr txBox="1"/>
              <p:nvPr/>
            </p:nvSpPr>
            <p:spPr>
              <a:xfrm>
                <a:off x="76200" y="57150"/>
                <a:ext cx="660400" cy="679450"/>
              </a:xfrm>
              <a:prstGeom prst="rect">
                <a:avLst/>
              </a:prstGeom>
            </p:spPr>
            <p:txBody>
              <a:bodyPr lIns="50800" tIns="50800" rIns="50800" bIns="50800" rtlCol="0" anchor="ctr"/>
              <a:lstStyle/>
              <a:p>
                <a:pPr algn="ctr">
                  <a:lnSpc>
                    <a:spcPts val="839"/>
                  </a:lnSpc>
                </a:pPr>
                <a:endParaRPr/>
              </a:p>
            </p:txBody>
          </p:sp>
        </p:grpSp>
        <p:grpSp>
          <p:nvGrpSpPr>
            <p:cNvPr id="37" name="Group 37"/>
            <p:cNvGrpSpPr/>
            <p:nvPr/>
          </p:nvGrpSpPr>
          <p:grpSpPr>
            <a:xfrm>
              <a:off x="9306175" y="3948830"/>
              <a:ext cx="750146" cy="750146"/>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B8FF"/>
              </a:solidFill>
            </p:spPr>
          </p:sp>
          <p:sp>
            <p:nvSpPr>
              <p:cNvPr id="39" name="TextBox 39"/>
              <p:cNvSpPr txBox="1"/>
              <p:nvPr/>
            </p:nvSpPr>
            <p:spPr>
              <a:xfrm>
                <a:off x="76200" y="57150"/>
                <a:ext cx="660400" cy="679450"/>
              </a:xfrm>
              <a:prstGeom prst="rect">
                <a:avLst/>
              </a:prstGeom>
            </p:spPr>
            <p:txBody>
              <a:bodyPr lIns="50800" tIns="50800" rIns="50800" bIns="50800" rtlCol="0" anchor="ctr"/>
              <a:lstStyle/>
              <a:p>
                <a:pPr algn="ctr">
                  <a:lnSpc>
                    <a:spcPts val="839"/>
                  </a:lnSpc>
                </a:pPr>
                <a:endParaRPr/>
              </a:p>
            </p:txBody>
          </p:sp>
        </p:grpSp>
        <p:sp>
          <p:nvSpPr>
            <p:cNvPr id="40" name="AutoShape 40"/>
            <p:cNvSpPr/>
            <p:nvPr/>
          </p:nvSpPr>
          <p:spPr>
            <a:xfrm>
              <a:off x="2701779" y="4342954"/>
              <a:ext cx="6180255" cy="0"/>
            </a:xfrm>
            <a:prstGeom prst="line">
              <a:avLst/>
            </a:prstGeom>
            <a:ln w="38100" cap="flat">
              <a:solidFill>
                <a:srgbClr val="FFFFFF"/>
              </a:solidFill>
              <a:prstDash val="sysDash"/>
              <a:headEnd type="none" w="sm" len="sm"/>
              <a:tailEnd type="none" w="sm" len="sm"/>
            </a:ln>
          </p:spPr>
        </p:sp>
        <p:sp>
          <p:nvSpPr>
            <p:cNvPr id="41" name="AutoShape 41"/>
            <p:cNvSpPr/>
            <p:nvPr/>
          </p:nvSpPr>
          <p:spPr>
            <a:xfrm>
              <a:off x="0" y="4342954"/>
              <a:ext cx="1144322" cy="0"/>
            </a:xfrm>
            <a:prstGeom prst="line">
              <a:avLst/>
            </a:prstGeom>
            <a:ln w="38100" cap="flat">
              <a:solidFill>
                <a:srgbClr val="FFFFFF"/>
              </a:solidFill>
              <a:prstDash val="sysDash"/>
              <a:headEnd type="none" w="sm" len="sm"/>
              <a:tailEnd type="none" w="sm" len="sm"/>
            </a:ln>
          </p:spPr>
        </p:sp>
        <p:sp>
          <p:nvSpPr>
            <p:cNvPr id="42" name="AutoShape 42"/>
            <p:cNvSpPr/>
            <p:nvPr/>
          </p:nvSpPr>
          <p:spPr>
            <a:xfrm>
              <a:off x="10480464" y="858275"/>
              <a:ext cx="6180255" cy="0"/>
            </a:xfrm>
            <a:prstGeom prst="line">
              <a:avLst/>
            </a:prstGeom>
            <a:ln w="38100" cap="flat">
              <a:solidFill>
                <a:srgbClr val="FFFFFF"/>
              </a:solidFill>
              <a:prstDash val="sysDash"/>
              <a:headEnd type="none" w="sm" len="sm"/>
              <a:tailEnd type="none" w="sm" len="sm"/>
            </a:ln>
          </p:spPr>
        </p:sp>
        <p:sp>
          <p:nvSpPr>
            <p:cNvPr id="43" name="TextBox 43"/>
            <p:cNvSpPr txBox="1"/>
            <p:nvPr/>
          </p:nvSpPr>
          <p:spPr>
            <a:xfrm>
              <a:off x="9467375" y="1799388"/>
              <a:ext cx="5766340" cy="1658197"/>
            </a:xfrm>
            <a:prstGeom prst="rect">
              <a:avLst/>
            </a:prstGeom>
          </p:spPr>
          <p:txBody>
            <a:bodyPr lIns="0" tIns="0" rIns="0" bIns="0" rtlCol="0" anchor="t">
              <a:spAutoFit/>
            </a:bodyPr>
            <a:lstStyle/>
            <a:p>
              <a:pPr marL="0" lvl="1" indent="0" algn="l">
                <a:lnSpc>
                  <a:spcPts val="4960"/>
                </a:lnSpc>
                <a:spcBef>
                  <a:spcPct val="0"/>
                </a:spcBef>
              </a:pPr>
              <a:r>
                <a:rPr lang="en-US" sz="3200">
                  <a:solidFill>
                    <a:srgbClr val="FFFFFF"/>
                  </a:solidFill>
                  <a:latin typeface="Times New Roman"/>
                </a:rPr>
                <a:t>Phổ biến và phát triển mạnh mẽ</a:t>
              </a:r>
            </a:p>
          </p:txBody>
        </p:sp>
        <p:sp>
          <p:nvSpPr>
            <p:cNvPr id="44" name="AutoShape 44"/>
            <p:cNvSpPr/>
            <p:nvPr/>
          </p:nvSpPr>
          <p:spPr>
            <a:xfrm>
              <a:off x="16960720" y="1970838"/>
              <a:ext cx="0" cy="1513840"/>
            </a:xfrm>
            <a:prstGeom prst="line">
              <a:avLst/>
            </a:prstGeom>
            <a:ln w="63500" cap="flat">
              <a:solidFill>
                <a:srgbClr val="59CDFF"/>
              </a:solidFill>
              <a:prstDash val="solid"/>
              <a:headEnd type="none" w="sm" len="sm"/>
              <a:tailEnd type="none" w="sm" len="sm"/>
            </a:ln>
          </p:spPr>
        </p:sp>
        <p:sp>
          <p:nvSpPr>
            <p:cNvPr id="45" name="TextBox 45"/>
            <p:cNvSpPr txBox="1"/>
            <p:nvPr/>
          </p:nvSpPr>
          <p:spPr>
            <a:xfrm>
              <a:off x="17293902" y="1799388"/>
              <a:ext cx="5766340" cy="1658197"/>
            </a:xfrm>
            <a:prstGeom prst="rect">
              <a:avLst/>
            </a:prstGeom>
          </p:spPr>
          <p:txBody>
            <a:bodyPr lIns="0" tIns="0" rIns="0" bIns="0" rtlCol="0" anchor="t">
              <a:spAutoFit/>
            </a:bodyPr>
            <a:lstStyle/>
            <a:p>
              <a:pPr marL="0" lvl="1" indent="0" algn="l">
                <a:lnSpc>
                  <a:spcPts val="4960"/>
                </a:lnSpc>
                <a:spcBef>
                  <a:spcPct val="0"/>
                </a:spcBef>
              </a:pPr>
              <a:r>
                <a:rPr lang="en-US" sz="3200">
                  <a:solidFill>
                    <a:srgbClr val="FFFFFF"/>
                  </a:solidFill>
                  <a:latin typeface="Times New Roman"/>
                </a:rPr>
                <a:t>Đối tượng nghiên cứu phổ quát</a:t>
              </a:r>
            </a:p>
          </p:txBody>
        </p:sp>
        <p:sp>
          <p:nvSpPr>
            <p:cNvPr id="46" name="Freeform 46"/>
            <p:cNvSpPr/>
            <p:nvPr/>
          </p:nvSpPr>
          <p:spPr>
            <a:xfrm>
              <a:off x="16620709" y="0"/>
              <a:ext cx="1678450" cy="1678450"/>
            </a:xfrm>
            <a:custGeom>
              <a:avLst/>
              <a:gdLst/>
              <a:ahLst/>
              <a:cxnLst/>
              <a:rect l="l" t="t" r="r" b="b"/>
              <a:pathLst>
                <a:path w="1678450" h="1678450">
                  <a:moveTo>
                    <a:pt x="0" y="0"/>
                  </a:moveTo>
                  <a:lnTo>
                    <a:pt x="1678450" y="0"/>
                  </a:lnTo>
                  <a:lnTo>
                    <a:pt x="1678450" y="1678450"/>
                  </a:lnTo>
                  <a:lnTo>
                    <a:pt x="0" y="16784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7" name="Group 47"/>
            <p:cNvGrpSpPr/>
            <p:nvPr/>
          </p:nvGrpSpPr>
          <p:grpSpPr>
            <a:xfrm>
              <a:off x="16928970" y="308262"/>
              <a:ext cx="1061927" cy="1061927"/>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000000">
                  <a:alpha val="0"/>
                </a:srgbClr>
              </a:solidFill>
              <a:ln w="28575" cap="rnd">
                <a:solidFill>
                  <a:srgbClr val="FFFFFF"/>
                </a:solidFill>
                <a:prstDash val="dash"/>
                <a:round/>
              </a:ln>
            </p:spPr>
          </p:sp>
          <p:sp>
            <p:nvSpPr>
              <p:cNvPr id="49" name="TextBox 49"/>
              <p:cNvSpPr txBox="1"/>
              <p:nvPr/>
            </p:nvSpPr>
            <p:spPr>
              <a:xfrm>
                <a:off x="76200" y="57150"/>
                <a:ext cx="660400" cy="679450"/>
              </a:xfrm>
              <a:prstGeom prst="rect">
                <a:avLst/>
              </a:prstGeom>
            </p:spPr>
            <p:txBody>
              <a:bodyPr lIns="55661" tIns="55661" rIns="55661" bIns="55661" rtlCol="0" anchor="ctr"/>
              <a:lstStyle/>
              <a:p>
                <a:pPr algn="ctr">
                  <a:lnSpc>
                    <a:spcPts val="920"/>
                  </a:lnSpc>
                </a:pPr>
                <a:endParaRPr/>
              </a:p>
            </p:txBody>
          </p:sp>
        </p:grpSp>
        <p:grpSp>
          <p:nvGrpSpPr>
            <p:cNvPr id="50" name="Group 50"/>
            <p:cNvGrpSpPr/>
            <p:nvPr/>
          </p:nvGrpSpPr>
          <p:grpSpPr>
            <a:xfrm>
              <a:off x="17084861" y="464152"/>
              <a:ext cx="750146" cy="750146"/>
              <a:chOff x="0" y="0"/>
              <a:chExt cx="812800" cy="812800"/>
            </a:xfrm>
          </p:grpSpPr>
          <p:sp>
            <p:nvSpPr>
              <p:cNvPr id="51" name="Freeform 5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B8FF"/>
              </a:solidFill>
            </p:spPr>
          </p:sp>
          <p:sp>
            <p:nvSpPr>
              <p:cNvPr id="52" name="TextBox 52"/>
              <p:cNvSpPr txBox="1"/>
              <p:nvPr/>
            </p:nvSpPr>
            <p:spPr>
              <a:xfrm>
                <a:off x="76200" y="57150"/>
                <a:ext cx="660400" cy="679450"/>
              </a:xfrm>
              <a:prstGeom prst="rect">
                <a:avLst/>
              </a:prstGeom>
            </p:spPr>
            <p:txBody>
              <a:bodyPr lIns="55661" tIns="55661" rIns="55661" bIns="55661" rtlCol="0" anchor="ctr"/>
              <a:lstStyle/>
              <a:p>
                <a:pPr algn="ctr">
                  <a:lnSpc>
                    <a:spcPts val="920"/>
                  </a:lnSpc>
                </a:pPr>
                <a:endParaRPr/>
              </a:p>
            </p:txBody>
          </p:sp>
        </p:grpSp>
        <p:sp>
          <p:nvSpPr>
            <p:cNvPr id="53" name="AutoShape 53"/>
            <p:cNvSpPr/>
            <p:nvPr/>
          </p:nvSpPr>
          <p:spPr>
            <a:xfrm>
              <a:off x="10480464" y="4342954"/>
              <a:ext cx="6180255" cy="0"/>
            </a:xfrm>
            <a:prstGeom prst="line">
              <a:avLst/>
            </a:prstGeom>
            <a:ln w="38100" cap="flat">
              <a:solidFill>
                <a:srgbClr val="FFFFFF"/>
              </a:solidFill>
              <a:prstDash val="sysDash"/>
              <a:headEnd type="none" w="sm" len="sm"/>
              <a:tailEnd type="none" w="sm" len="sm"/>
            </a:ln>
          </p:spPr>
        </p:sp>
        <p:sp>
          <p:nvSpPr>
            <p:cNvPr id="54" name="TextBox 54"/>
            <p:cNvSpPr txBox="1"/>
            <p:nvPr/>
          </p:nvSpPr>
          <p:spPr>
            <a:xfrm>
              <a:off x="9467375" y="5284067"/>
              <a:ext cx="6279088" cy="819997"/>
            </a:xfrm>
            <a:prstGeom prst="rect">
              <a:avLst/>
            </a:prstGeom>
          </p:spPr>
          <p:txBody>
            <a:bodyPr lIns="0" tIns="0" rIns="0" bIns="0" rtlCol="0" anchor="t">
              <a:spAutoFit/>
            </a:bodyPr>
            <a:lstStyle/>
            <a:p>
              <a:pPr marL="0" lvl="1" indent="0" algn="l">
                <a:lnSpc>
                  <a:spcPts val="4960"/>
                </a:lnSpc>
                <a:spcBef>
                  <a:spcPct val="0"/>
                </a:spcBef>
              </a:pPr>
              <a:r>
                <a:rPr lang="en-US" sz="3200">
                  <a:solidFill>
                    <a:srgbClr val="FFFFFF"/>
                  </a:solidFill>
                  <a:latin typeface="Times New Roman"/>
                </a:rPr>
                <a:t>Giải quyết vấn đề thực tế</a:t>
              </a:r>
            </a:p>
          </p:txBody>
        </p:sp>
        <p:sp>
          <p:nvSpPr>
            <p:cNvPr id="55" name="Freeform 55"/>
            <p:cNvSpPr/>
            <p:nvPr/>
          </p:nvSpPr>
          <p:spPr>
            <a:xfrm>
              <a:off x="16620709" y="3484678"/>
              <a:ext cx="1678450" cy="1678450"/>
            </a:xfrm>
            <a:custGeom>
              <a:avLst/>
              <a:gdLst/>
              <a:ahLst/>
              <a:cxnLst/>
              <a:rect l="l" t="t" r="r" b="b"/>
              <a:pathLst>
                <a:path w="1678450" h="1678450">
                  <a:moveTo>
                    <a:pt x="0" y="0"/>
                  </a:moveTo>
                  <a:lnTo>
                    <a:pt x="1678450" y="0"/>
                  </a:lnTo>
                  <a:lnTo>
                    <a:pt x="1678450" y="1678451"/>
                  </a:lnTo>
                  <a:lnTo>
                    <a:pt x="0" y="16784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6" name="Group 56"/>
            <p:cNvGrpSpPr/>
            <p:nvPr/>
          </p:nvGrpSpPr>
          <p:grpSpPr>
            <a:xfrm>
              <a:off x="16928970" y="3792940"/>
              <a:ext cx="1061927" cy="1061927"/>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000000">
                  <a:alpha val="0"/>
                </a:srgbClr>
              </a:solidFill>
              <a:ln w="28575" cap="rnd">
                <a:solidFill>
                  <a:srgbClr val="FFFFFF"/>
                </a:solidFill>
                <a:prstDash val="dash"/>
                <a:round/>
              </a:ln>
            </p:spPr>
          </p:sp>
          <p:sp>
            <p:nvSpPr>
              <p:cNvPr id="58" name="TextBox 58"/>
              <p:cNvSpPr txBox="1"/>
              <p:nvPr/>
            </p:nvSpPr>
            <p:spPr>
              <a:xfrm>
                <a:off x="76200" y="57150"/>
                <a:ext cx="660400" cy="679450"/>
              </a:xfrm>
              <a:prstGeom prst="rect">
                <a:avLst/>
              </a:prstGeom>
            </p:spPr>
            <p:txBody>
              <a:bodyPr lIns="55661" tIns="55661" rIns="55661" bIns="55661" rtlCol="0" anchor="ctr"/>
              <a:lstStyle/>
              <a:p>
                <a:pPr algn="ctr">
                  <a:lnSpc>
                    <a:spcPts val="920"/>
                  </a:lnSpc>
                </a:pPr>
                <a:endParaRPr/>
              </a:p>
            </p:txBody>
          </p:sp>
        </p:grpSp>
        <p:grpSp>
          <p:nvGrpSpPr>
            <p:cNvPr id="59" name="Group 59"/>
            <p:cNvGrpSpPr/>
            <p:nvPr/>
          </p:nvGrpSpPr>
          <p:grpSpPr>
            <a:xfrm>
              <a:off x="17084861" y="3948830"/>
              <a:ext cx="750146" cy="750146"/>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B8FF"/>
              </a:solidFill>
            </p:spPr>
          </p:sp>
          <p:sp>
            <p:nvSpPr>
              <p:cNvPr id="61" name="TextBox 61"/>
              <p:cNvSpPr txBox="1"/>
              <p:nvPr/>
            </p:nvSpPr>
            <p:spPr>
              <a:xfrm>
                <a:off x="76200" y="57150"/>
                <a:ext cx="660400" cy="679450"/>
              </a:xfrm>
              <a:prstGeom prst="rect">
                <a:avLst/>
              </a:prstGeom>
            </p:spPr>
            <p:txBody>
              <a:bodyPr lIns="55661" tIns="55661" rIns="55661" bIns="55661" rtlCol="0" anchor="ctr"/>
              <a:lstStyle/>
              <a:p>
                <a:pPr algn="ctr">
                  <a:lnSpc>
                    <a:spcPts val="920"/>
                  </a:lnSpc>
                </a:pPr>
                <a:endParaRPr/>
              </a:p>
            </p:txBody>
          </p:sp>
        </p:grpSp>
        <p:sp>
          <p:nvSpPr>
            <p:cNvPr id="62" name="AutoShape 62"/>
            <p:cNvSpPr/>
            <p:nvPr/>
          </p:nvSpPr>
          <p:spPr>
            <a:xfrm>
              <a:off x="9134193" y="5455517"/>
              <a:ext cx="0" cy="1513840"/>
            </a:xfrm>
            <a:prstGeom prst="line">
              <a:avLst/>
            </a:prstGeom>
            <a:ln w="63500" cap="flat">
              <a:solidFill>
                <a:srgbClr val="59CDFF"/>
              </a:solidFill>
              <a:prstDash val="solid"/>
              <a:headEnd type="none" w="sm" len="sm"/>
              <a:tailEnd type="none" w="sm" len="sm"/>
            </a:ln>
          </p:spPr>
        </p:sp>
        <p:sp>
          <p:nvSpPr>
            <p:cNvPr id="63" name="TextBox 63"/>
            <p:cNvSpPr txBox="1"/>
            <p:nvPr/>
          </p:nvSpPr>
          <p:spPr>
            <a:xfrm>
              <a:off x="1736532" y="5362043"/>
              <a:ext cx="5766340" cy="819997"/>
            </a:xfrm>
            <a:prstGeom prst="rect">
              <a:avLst/>
            </a:prstGeom>
          </p:spPr>
          <p:txBody>
            <a:bodyPr lIns="0" tIns="0" rIns="0" bIns="0" rtlCol="0" anchor="t">
              <a:spAutoFit/>
            </a:bodyPr>
            <a:lstStyle/>
            <a:p>
              <a:pPr marL="0" lvl="1" indent="0" algn="l">
                <a:lnSpc>
                  <a:spcPts val="4960"/>
                </a:lnSpc>
                <a:spcBef>
                  <a:spcPct val="0"/>
                </a:spcBef>
              </a:pPr>
              <a:r>
                <a:rPr lang="en-US" sz="3200">
                  <a:solidFill>
                    <a:srgbClr val="FFFFFF"/>
                  </a:solidFill>
                  <a:latin typeface="Times New Roman"/>
                </a:rPr>
                <a:t>Ứng dụng rộng rãi</a:t>
              </a:r>
            </a:p>
          </p:txBody>
        </p:sp>
        <p:sp>
          <p:nvSpPr>
            <p:cNvPr id="64" name="AutoShape 64"/>
            <p:cNvSpPr/>
            <p:nvPr/>
          </p:nvSpPr>
          <p:spPr>
            <a:xfrm>
              <a:off x="16960720" y="5455517"/>
              <a:ext cx="0" cy="1513840"/>
            </a:xfrm>
            <a:prstGeom prst="line">
              <a:avLst/>
            </a:prstGeom>
            <a:ln w="63500" cap="flat">
              <a:solidFill>
                <a:srgbClr val="59CDFF"/>
              </a:solidFill>
              <a:prstDash val="solid"/>
              <a:headEnd type="none" w="sm" len="sm"/>
              <a:tailEnd type="none" w="sm" len="sm"/>
            </a:ln>
          </p:spPr>
        </p:sp>
        <p:sp>
          <p:nvSpPr>
            <p:cNvPr id="65" name="TextBox 65"/>
            <p:cNvSpPr txBox="1"/>
            <p:nvPr/>
          </p:nvSpPr>
          <p:spPr>
            <a:xfrm>
              <a:off x="17293902" y="5284067"/>
              <a:ext cx="4740295" cy="1658197"/>
            </a:xfrm>
            <a:prstGeom prst="rect">
              <a:avLst/>
            </a:prstGeom>
          </p:spPr>
          <p:txBody>
            <a:bodyPr lIns="0" tIns="0" rIns="0" bIns="0" rtlCol="0" anchor="t">
              <a:spAutoFit/>
            </a:bodyPr>
            <a:lstStyle/>
            <a:p>
              <a:pPr marL="0" lvl="1" indent="0" algn="l">
                <a:lnSpc>
                  <a:spcPts val="4960"/>
                </a:lnSpc>
                <a:spcBef>
                  <a:spcPct val="0"/>
                </a:spcBef>
              </a:pPr>
              <a:r>
                <a:rPr lang="en-US" sz="3200">
                  <a:solidFill>
                    <a:srgbClr val="FFFFFF"/>
                  </a:solidFill>
                  <a:latin typeface="Times New Roman"/>
                </a:rPr>
                <a:t>Chấp nhận dữ liệu đa dạng</a:t>
              </a:r>
            </a:p>
          </p:txBody>
        </p:sp>
        <p:grpSp>
          <p:nvGrpSpPr>
            <p:cNvPr id="66" name="Group 66"/>
            <p:cNvGrpSpPr/>
            <p:nvPr/>
          </p:nvGrpSpPr>
          <p:grpSpPr>
            <a:xfrm>
              <a:off x="1527490" y="7433509"/>
              <a:ext cx="750146" cy="750146"/>
              <a:chOff x="0" y="0"/>
              <a:chExt cx="812800" cy="812800"/>
            </a:xfrm>
          </p:grpSpPr>
          <p:sp>
            <p:nvSpPr>
              <p:cNvPr id="67" name="Freeform 6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B8FF"/>
              </a:solidFill>
            </p:spPr>
          </p:sp>
          <p:sp>
            <p:nvSpPr>
              <p:cNvPr id="68" name="TextBox 68"/>
              <p:cNvSpPr txBox="1"/>
              <p:nvPr/>
            </p:nvSpPr>
            <p:spPr>
              <a:xfrm>
                <a:off x="76200" y="57150"/>
                <a:ext cx="660400" cy="679450"/>
              </a:xfrm>
              <a:prstGeom prst="rect">
                <a:avLst/>
              </a:prstGeom>
            </p:spPr>
            <p:txBody>
              <a:bodyPr lIns="55661" tIns="55661" rIns="55661" bIns="55661" rtlCol="0" anchor="ctr"/>
              <a:lstStyle/>
              <a:p>
                <a:pPr algn="ctr">
                  <a:lnSpc>
                    <a:spcPts val="920"/>
                  </a:lnSpc>
                </a:pPr>
                <a:endParaRPr/>
              </a:p>
            </p:txBody>
          </p:sp>
        </p:grpSp>
        <p:sp>
          <p:nvSpPr>
            <p:cNvPr id="69" name="AutoShape 69"/>
            <p:cNvSpPr/>
            <p:nvPr/>
          </p:nvSpPr>
          <p:spPr>
            <a:xfrm>
              <a:off x="0" y="7827632"/>
              <a:ext cx="1144322" cy="0"/>
            </a:xfrm>
            <a:prstGeom prst="line">
              <a:avLst/>
            </a:prstGeom>
            <a:ln w="38100" cap="flat">
              <a:solidFill>
                <a:srgbClr val="FFFFFF"/>
              </a:solidFill>
              <a:prstDash val="sysDash"/>
              <a:headEnd type="none" w="sm" len="sm"/>
              <a:tailEnd type="none" w="sm" len="sm"/>
            </a:ln>
          </p:spPr>
        </p:sp>
        <p:sp>
          <p:nvSpPr>
            <p:cNvPr id="70" name="Freeform 70"/>
            <p:cNvSpPr/>
            <p:nvPr/>
          </p:nvSpPr>
          <p:spPr>
            <a:xfrm>
              <a:off x="1063338" y="6969357"/>
              <a:ext cx="1678450" cy="1678450"/>
            </a:xfrm>
            <a:custGeom>
              <a:avLst/>
              <a:gdLst/>
              <a:ahLst/>
              <a:cxnLst/>
              <a:rect l="l" t="t" r="r" b="b"/>
              <a:pathLst>
                <a:path w="1678450" h="1678450">
                  <a:moveTo>
                    <a:pt x="0" y="0"/>
                  </a:moveTo>
                  <a:lnTo>
                    <a:pt x="1678451" y="0"/>
                  </a:lnTo>
                  <a:lnTo>
                    <a:pt x="1678451" y="1678450"/>
                  </a:lnTo>
                  <a:lnTo>
                    <a:pt x="0" y="16784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1" name="Group 71"/>
            <p:cNvGrpSpPr/>
            <p:nvPr/>
          </p:nvGrpSpPr>
          <p:grpSpPr>
            <a:xfrm>
              <a:off x="1371600" y="7277618"/>
              <a:ext cx="1061927" cy="1061927"/>
              <a:chOff x="0" y="0"/>
              <a:chExt cx="812800" cy="812800"/>
            </a:xfrm>
          </p:grpSpPr>
          <p:sp>
            <p:nvSpPr>
              <p:cNvPr id="72" name="Freeform 7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000000">
                  <a:alpha val="0"/>
                </a:srgbClr>
              </a:solidFill>
              <a:ln w="28575" cap="rnd">
                <a:solidFill>
                  <a:srgbClr val="FFFFFF"/>
                </a:solidFill>
                <a:prstDash val="dash"/>
                <a:round/>
              </a:ln>
            </p:spPr>
          </p:sp>
          <p:sp>
            <p:nvSpPr>
              <p:cNvPr id="73" name="TextBox 73"/>
              <p:cNvSpPr txBox="1"/>
              <p:nvPr/>
            </p:nvSpPr>
            <p:spPr>
              <a:xfrm>
                <a:off x="76200" y="57150"/>
                <a:ext cx="660400" cy="679450"/>
              </a:xfrm>
              <a:prstGeom prst="rect">
                <a:avLst/>
              </a:prstGeom>
            </p:spPr>
            <p:txBody>
              <a:bodyPr lIns="55661" tIns="55661" rIns="55661" bIns="55661" rtlCol="0" anchor="ctr"/>
              <a:lstStyle/>
              <a:p>
                <a:pPr algn="ctr">
                  <a:lnSpc>
                    <a:spcPts val="920"/>
                  </a:lnSpc>
                </a:pPr>
                <a:endParaRPr/>
              </a:p>
            </p:txBody>
          </p:sp>
        </p:grpSp>
        <p:sp>
          <p:nvSpPr>
            <p:cNvPr id="74" name="Freeform 74"/>
            <p:cNvSpPr/>
            <p:nvPr/>
          </p:nvSpPr>
          <p:spPr>
            <a:xfrm>
              <a:off x="8842024" y="6969357"/>
              <a:ext cx="1678450" cy="1678450"/>
            </a:xfrm>
            <a:custGeom>
              <a:avLst/>
              <a:gdLst/>
              <a:ahLst/>
              <a:cxnLst/>
              <a:rect l="l" t="t" r="r" b="b"/>
              <a:pathLst>
                <a:path w="1678450" h="1678450">
                  <a:moveTo>
                    <a:pt x="0" y="0"/>
                  </a:moveTo>
                  <a:lnTo>
                    <a:pt x="1678450" y="0"/>
                  </a:lnTo>
                  <a:lnTo>
                    <a:pt x="1678450" y="1678450"/>
                  </a:lnTo>
                  <a:lnTo>
                    <a:pt x="0" y="16784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5" name="Group 75"/>
            <p:cNvGrpSpPr/>
            <p:nvPr/>
          </p:nvGrpSpPr>
          <p:grpSpPr>
            <a:xfrm>
              <a:off x="9150285" y="7277618"/>
              <a:ext cx="1061927" cy="1061927"/>
              <a:chOff x="0" y="0"/>
              <a:chExt cx="812800" cy="812800"/>
            </a:xfrm>
          </p:grpSpPr>
          <p:sp>
            <p:nvSpPr>
              <p:cNvPr id="76" name="Freeform 7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000000">
                  <a:alpha val="0"/>
                </a:srgbClr>
              </a:solidFill>
              <a:ln w="28575" cap="rnd">
                <a:solidFill>
                  <a:srgbClr val="FFFFFF"/>
                </a:solidFill>
                <a:prstDash val="dash"/>
                <a:round/>
              </a:ln>
            </p:spPr>
          </p:sp>
          <p:sp>
            <p:nvSpPr>
              <p:cNvPr id="77" name="TextBox 77"/>
              <p:cNvSpPr txBox="1"/>
              <p:nvPr/>
            </p:nvSpPr>
            <p:spPr>
              <a:xfrm>
                <a:off x="76200" y="57150"/>
                <a:ext cx="660400" cy="679450"/>
              </a:xfrm>
              <a:prstGeom prst="rect">
                <a:avLst/>
              </a:prstGeom>
            </p:spPr>
            <p:txBody>
              <a:bodyPr lIns="50800" tIns="50800" rIns="50800" bIns="50800" rtlCol="0" anchor="ctr"/>
              <a:lstStyle/>
              <a:p>
                <a:pPr algn="ctr">
                  <a:lnSpc>
                    <a:spcPts val="839"/>
                  </a:lnSpc>
                </a:pPr>
                <a:endParaRPr/>
              </a:p>
            </p:txBody>
          </p:sp>
        </p:grpSp>
        <p:grpSp>
          <p:nvGrpSpPr>
            <p:cNvPr id="78" name="Group 78"/>
            <p:cNvGrpSpPr/>
            <p:nvPr/>
          </p:nvGrpSpPr>
          <p:grpSpPr>
            <a:xfrm>
              <a:off x="9306175" y="7433509"/>
              <a:ext cx="750146" cy="750146"/>
              <a:chOff x="0" y="0"/>
              <a:chExt cx="812800" cy="812800"/>
            </a:xfrm>
          </p:grpSpPr>
          <p:sp>
            <p:nvSpPr>
              <p:cNvPr id="79" name="Freeform 7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B8FF"/>
              </a:solidFill>
            </p:spPr>
          </p:sp>
          <p:sp>
            <p:nvSpPr>
              <p:cNvPr id="80" name="TextBox 80"/>
              <p:cNvSpPr txBox="1"/>
              <p:nvPr/>
            </p:nvSpPr>
            <p:spPr>
              <a:xfrm>
                <a:off x="76200" y="57150"/>
                <a:ext cx="660400" cy="679450"/>
              </a:xfrm>
              <a:prstGeom prst="rect">
                <a:avLst/>
              </a:prstGeom>
            </p:spPr>
            <p:txBody>
              <a:bodyPr lIns="50800" tIns="50800" rIns="50800" bIns="50800" rtlCol="0" anchor="ctr"/>
              <a:lstStyle/>
              <a:p>
                <a:pPr algn="ctr">
                  <a:lnSpc>
                    <a:spcPts val="839"/>
                  </a:lnSpc>
                </a:pPr>
                <a:endParaRPr/>
              </a:p>
            </p:txBody>
          </p:sp>
        </p:grpSp>
        <p:sp>
          <p:nvSpPr>
            <p:cNvPr id="81" name="AutoShape 81"/>
            <p:cNvSpPr/>
            <p:nvPr/>
          </p:nvSpPr>
          <p:spPr>
            <a:xfrm>
              <a:off x="2701779" y="7827632"/>
              <a:ext cx="6180255" cy="0"/>
            </a:xfrm>
            <a:prstGeom prst="line">
              <a:avLst/>
            </a:prstGeom>
            <a:ln w="38100" cap="flat">
              <a:solidFill>
                <a:srgbClr val="FFFFFF"/>
              </a:solidFill>
              <a:prstDash val="sysDash"/>
              <a:headEnd type="none" w="sm" len="sm"/>
              <a:tailEnd type="none" w="sm" len="sm"/>
            </a:ln>
          </p:spPr>
        </p:sp>
        <p:sp>
          <p:nvSpPr>
            <p:cNvPr id="82" name="AutoShape 82"/>
            <p:cNvSpPr/>
            <p:nvPr/>
          </p:nvSpPr>
          <p:spPr>
            <a:xfrm>
              <a:off x="10480464" y="7827632"/>
              <a:ext cx="6180255" cy="0"/>
            </a:xfrm>
            <a:prstGeom prst="line">
              <a:avLst/>
            </a:prstGeom>
            <a:ln w="38100" cap="flat">
              <a:solidFill>
                <a:srgbClr val="FFFFFF"/>
              </a:solidFill>
              <a:prstDash val="sysDash"/>
              <a:headEnd type="none" w="sm" len="sm"/>
              <a:tailEnd type="none" w="sm" len="sm"/>
            </a:ln>
          </p:spPr>
        </p:sp>
        <p:sp>
          <p:nvSpPr>
            <p:cNvPr id="83" name="AutoShape 83"/>
            <p:cNvSpPr/>
            <p:nvPr/>
          </p:nvSpPr>
          <p:spPr>
            <a:xfrm>
              <a:off x="9134193" y="8940195"/>
              <a:ext cx="0" cy="1513840"/>
            </a:xfrm>
            <a:prstGeom prst="line">
              <a:avLst/>
            </a:prstGeom>
            <a:ln w="63500" cap="flat">
              <a:solidFill>
                <a:srgbClr val="59CDFF"/>
              </a:solidFill>
              <a:prstDash val="solid"/>
              <a:headEnd type="none" w="sm" len="sm"/>
              <a:tailEnd type="none" w="sm" len="sm"/>
            </a:ln>
          </p:spPr>
        </p:sp>
        <p:sp>
          <p:nvSpPr>
            <p:cNvPr id="84" name="TextBox 84"/>
            <p:cNvSpPr txBox="1"/>
            <p:nvPr/>
          </p:nvSpPr>
          <p:spPr>
            <a:xfrm>
              <a:off x="9467375" y="8768745"/>
              <a:ext cx="5766340" cy="819997"/>
            </a:xfrm>
            <a:prstGeom prst="rect">
              <a:avLst/>
            </a:prstGeom>
          </p:spPr>
          <p:txBody>
            <a:bodyPr lIns="0" tIns="0" rIns="0" bIns="0" rtlCol="0" anchor="t">
              <a:spAutoFit/>
            </a:bodyPr>
            <a:lstStyle/>
            <a:p>
              <a:pPr marL="0" lvl="1" indent="0" algn="l">
                <a:lnSpc>
                  <a:spcPts val="4960"/>
                </a:lnSpc>
                <a:spcBef>
                  <a:spcPct val="0"/>
                </a:spcBef>
              </a:pPr>
              <a:r>
                <a:rPr lang="en-US" sz="3200">
                  <a:solidFill>
                    <a:srgbClr val="FFFFFF"/>
                  </a:solidFill>
                  <a:latin typeface="Times New Roman"/>
                </a:rPr>
                <a:t>Theo sở thích</a:t>
              </a:r>
            </a:p>
          </p:txBody>
        </p:sp>
        <p:sp>
          <p:nvSpPr>
            <p:cNvPr id="85" name="TextBox 85"/>
            <p:cNvSpPr txBox="1"/>
            <p:nvPr/>
          </p:nvSpPr>
          <p:spPr>
            <a:xfrm>
              <a:off x="1736532" y="8846721"/>
              <a:ext cx="5308511" cy="1658197"/>
            </a:xfrm>
            <a:prstGeom prst="rect">
              <a:avLst/>
            </a:prstGeom>
          </p:spPr>
          <p:txBody>
            <a:bodyPr lIns="0" tIns="0" rIns="0" bIns="0" rtlCol="0" anchor="t">
              <a:spAutoFit/>
            </a:bodyPr>
            <a:lstStyle/>
            <a:p>
              <a:pPr marL="0" lvl="1" indent="0" algn="l">
                <a:lnSpc>
                  <a:spcPts val="4960"/>
                </a:lnSpc>
                <a:spcBef>
                  <a:spcPct val="0"/>
                </a:spcBef>
              </a:pPr>
              <a:r>
                <a:rPr lang="en-US" sz="3200">
                  <a:solidFill>
                    <a:srgbClr val="FFFFFF"/>
                  </a:solidFill>
                  <a:latin typeface="Times New Roman"/>
                </a:rPr>
                <a:t>Phát triển kỹ năng chuyên sâu</a:t>
              </a:r>
            </a:p>
          </p:txBody>
        </p:sp>
        <p:sp>
          <p:nvSpPr>
            <p:cNvPr id="86" name="AutoShape 86"/>
            <p:cNvSpPr/>
            <p:nvPr/>
          </p:nvSpPr>
          <p:spPr>
            <a:xfrm>
              <a:off x="10480464" y="858275"/>
              <a:ext cx="6180255" cy="0"/>
            </a:xfrm>
            <a:prstGeom prst="line">
              <a:avLst/>
            </a:prstGeom>
            <a:ln w="38100" cap="flat">
              <a:solidFill>
                <a:srgbClr val="FFFFFF"/>
              </a:solidFill>
              <a:prstDash val="sysDash"/>
              <a:headEnd type="none" w="sm" len="sm"/>
              <a:tailEnd type="none" w="sm" len="sm"/>
            </a:ln>
          </p:spPr>
        </p:sp>
        <p:sp>
          <p:nvSpPr>
            <p:cNvPr id="87" name="AutoShape 87"/>
            <p:cNvSpPr/>
            <p:nvPr/>
          </p:nvSpPr>
          <p:spPr>
            <a:xfrm>
              <a:off x="10480464" y="858275"/>
              <a:ext cx="6180255" cy="0"/>
            </a:xfrm>
            <a:prstGeom prst="line">
              <a:avLst/>
            </a:prstGeom>
            <a:ln w="38100" cap="flat">
              <a:solidFill>
                <a:srgbClr val="FFFFFF"/>
              </a:solidFill>
              <a:prstDash val="sysDash"/>
              <a:headEnd type="none" w="sm" len="sm"/>
              <a:tailEnd type="none" w="sm" len="sm"/>
            </a:ln>
          </p:spPr>
        </p:sp>
        <p:sp>
          <p:nvSpPr>
            <p:cNvPr id="88" name="AutoShape 88"/>
            <p:cNvSpPr/>
            <p:nvPr/>
          </p:nvSpPr>
          <p:spPr>
            <a:xfrm>
              <a:off x="18293159" y="820175"/>
              <a:ext cx="4773083" cy="0"/>
            </a:xfrm>
            <a:prstGeom prst="line">
              <a:avLst/>
            </a:prstGeom>
            <a:ln w="38100" cap="flat">
              <a:solidFill>
                <a:srgbClr val="FFFFFF"/>
              </a:solidFill>
              <a:prstDash val="sysDash"/>
              <a:headEnd type="none" w="sm" len="sm"/>
              <a:tailEnd type="none" w="sm" len="sm"/>
            </a:ln>
          </p:spPr>
        </p:sp>
        <p:sp>
          <p:nvSpPr>
            <p:cNvPr id="89" name="AutoShape 89"/>
            <p:cNvSpPr/>
            <p:nvPr/>
          </p:nvSpPr>
          <p:spPr>
            <a:xfrm>
              <a:off x="18293159" y="4304854"/>
              <a:ext cx="4773083" cy="0"/>
            </a:xfrm>
            <a:prstGeom prst="line">
              <a:avLst/>
            </a:prstGeom>
            <a:ln w="38100" cap="flat">
              <a:solidFill>
                <a:srgbClr val="FFFFFF"/>
              </a:solidFill>
              <a:prstDash val="sysDash"/>
              <a:headEnd type="none" w="sm" len="sm"/>
              <a:tailEnd type="none" w="sm" len="sm"/>
            </a:ln>
          </p:spPr>
        </p:sp>
        <p:sp>
          <p:nvSpPr>
            <p:cNvPr id="90" name="AutoShape 90"/>
            <p:cNvSpPr/>
            <p:nvPr/>
          </p:nvSpPr>
          <p:spPr>
            <a:xfrm>
              <a:off x="1371600" y="8991078"/>
              <a:ext cx="0" cy="1513840"/>
            </a:xfrm>
            <a:prstGeom prst="line">
              <a:avLst/>
            </a:prstGeom>
            <a:ln w="63500" cap="flat">
              <a:solidFill>
                <a:srgbClr val="59CDFF"/>
              </a:solidFill>
              <a:prstDash val="solid"/>
              <a:headEnd type="none" w="sm" len="sm"/>
              <a:tailEnd type="none" w="sm" len="sm"/>
            </a:ln>
          </p:spPr>
        </p:sp>
        <p:sp>
          <p:nvSpPr>
            <p:cNvPr id="91" name="AutoShape 91"/>
            <p:cNvSpPr/>
            <p:nvPr/>
          </p:nvSpPr>
          <p:spPr>
            <a:xfrm>
              <a:off x="1403350" y="5455517"/>
              <a:ext cx="0" cy="1513840"/>
            </a:xfrm>
            <a:prstGeom prst="line">
              <a:avLst/>
            </a:prstGeom>
            <a:ln w="63500" cap="flat">
              <a:solidFill>
                <a:srgbClr val="59CDFF"/>
              </a:solidFill>
              <a:prstDash val="solid"/>
              <a:headEnd type="none" w="sm" len="sm"/>
              <a:tailEnd type="none" w="sm" len="sm"/>
            </a:ln>
          </p:spPr>
        </p:sp>
        <p:sp>
          <p:nvSpPr>
            <p:cNvPr id="92" name="AutoShape 92"/>
            <p:cNvSpPr/>
            <p:nvPr/>
          </p:nvSpPr>
          <p:spPr>
            <a:xfrm>
              <a:off x="1403350" y="1957292"/>
              <a:ext cx="0" cy="1513840"/>
            </a:xfrm>
            <a:prstGeom prst="line">
              <a:avLst/>
            </a:prstGeom>
            <a:ln w="63500" cap="flat">
              <a:solidFill>
                <a:srgbClr val="59CDFF"/>
              </a:solidFill>
              <a:prstDash val="solid"/>
              <a:headEnd type="none" w="sm" len="sm"/>
              <a:tailEnd type="none" w="sm" len="sm"/>
            </a:ln>
          </p:spPr>
        </p:sp>
      </p:grpSp>
      <p:sp>
        <p:nvSpPr>
          <p:cNvPr id="93" name="Freeform 93"/>
          <p:cNvSpPr/>
          <p:nvPr/>
        </p:nvSpPr>
        <p:spPr>
          <a:xfrm>
            <a:off x="-7114387" y="5932149"/>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4">
              <a:alphaModFix amt="62000"/>
              <a:extLst>
                <a:ext uri="{96DAC541-7B7A-43D3-8B79-37D633B846F1}">
                  <asvg:svgBlip xmlns:asvg="http://schemas.microsoft.com/office/drawing/2016/SVG/main" r:embed="rId5"/>
                </a:ext>
              </a:extLst>
            </a:blip>
            <a:stretch>
              <a:fillRect/>
            </a:stretch>
          </a:blipFill>
        </p:spPr>
      </p:sp>
      <p:sp>
        <p:nvSpPr>
          <p:cNvPr id="94" name="Freeform 94"/>
          <p:cNvSpPr/>
          <p:nvPr/>
        </p:nvSpPr>
        <p:spPr>
          <a:xfrm>
            <a:off x="14504491" y="-6321229"/>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4">
              <a:alphaModFix amt="24000"/>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grpSp>
        <p:nvGrpSpPr>
          <p:cNvPr id="2" name="Group 2"/>
          <p:cNvGrpSpPr/>
          <p:nvPr/>
        </p:nvGrpSpPr>
        <p:grpSpPr>
          <a:xfrm>
            <a:off x="-6466440" y="-3393341"/>
            <a:ext cx="13821787" cy="10723916"/>
            <a:chOff x="0" y="0"/>
            <a:chExt cx="18429049" cy="14298555"/>
          </a:xfrm>
        </p:grpSpPr>
        <p:sp>
          <p:nvSpPr>
            <p:cNvPr id="3" name="Freeform 3"/>
            <p:cNvSpPr/>
            <p:nvPr/>
          </p:nvSpPr>
          <p:spPr>
            <a:xfrm>
              <a:off x="0" y="582555"/>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sp>
        <p:sp>
          <p:nvSpPr>
            <p:cNvPr id="4" name="Freeform 4"/>
            <p:cNvSpPr/>
            <p:nvPr/>
          </p:nvSpPr>
          <p:spPr>
            <a:xfrm>
              <a:off x="4713049" y="0"/>
              <a:ext cx="13716000" cy="13716000"/>
            </a:xfrm>
            <a:custGeom>
              <a:avLst/>
              <a:gdLst/>
              <a:ahLst/>
              <a:cxnLst/>
              <a:rect l="l" t="t" r="r" b="b"/>
              <a:pathLst>
                <a:path w="13716000" h="13716000">
                  <a:moveTo>
                    <a:pt x="0" y="0"/>
                  </a:moveTo>
                  <a:lnTo>
                    <a:pt x="13716000" y="0"/>
                  </a:lnTo>
                  <a:lnTo>
                    <a:pt x="13716000" y="13716000"/>
                  </a:lnTo>
                  <a:lnTo>
                    <a:pt x="0" y="13716000"/>
                  </a:lnTo>
                  <a:lnTo>
                    <a:pt x="0" y="0"/>
                  </a:lnTo>
                  <a:close/>
                </a:path>
              </a:pathLst>
            </a:custGeom>
            <a:blipFill>
              <a:blip r:embed="rId4">
                <a:alphaModFix amt="16000"/>
                <a:extLst>
                  <a:ext uri="{96DAC541-7B7A-43D3-8B79-37D633B846F1}">
                    <asvg:svgBlip xmlns:asvg="http://schemas.microsoft.com/office/drawing/2016/SVG/main" r:embed="rId5"/>
                  </a:ext>
                </a:extLst>
              </a:blip>
              <a:stretch>
                <a:fillRect/>
              </a:stretch>
            </a:blipFill>
          </p:spPr>
        </p:sp>
      </p:grpSp>
      <p:sp>
        <p:nvSpPr>
          <p:cNvPr id="5" name="Freeform 5"/>
          <p:cNvSpPr/>
          <p:nvPr/>
        </p:nvSpPr>
        <p:spPr>
          <a:xfrm>
            <a:off x="-4424597" y="-2330528"/>
            <a:ext cx="11793338" cy="7474028"/>
          </a:xfrm>
          <a:custGeom>
            <a:avLst/>
            <a:gdLst/>
            <a:ahLst/>
            <a:cxnLst/>
            <a:rect l="l" t="t" r="r" b="b"/>
            <a:pathLst>
              <a:path w="11793338" h="7474028">
                <a:moveTo>
                  <a:pt x="0" y="0"/>
                </a:moveTo>
                <a:lnTo>
                  <a:pt x="11793338" y="0"/>
                </a:lnTo>
                <a:lnTo>
                  <a:pt x="11793338" y="7474028"/>
                </a:lnTo>
                <a:lnTo>
                  <a:pt x="0" y="7474028"/>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pic>
        <p:nvPicPr>
          <p:cNvPr id="6" name="Picture 6"/>
          <p:cNvPicPr>
            <a:picLocks noChangeAspect="1"/>
          </p:cNvPicPr>
          <p:nvPr/>
        </p:nvPicPr>
        <p:blipFill>
          <a:blip r:embed="rId8">
            <a:alphaModFix amt="25000"/>
          </a:blip>
          <a:srcRect/>
          <a:stretch>
            <a:fillRect/>
          </a:stretch>
        </p:blipFill>
        <p:spPr>
          <a:xfrm>
            <a:off x="10505911" y="2386683"/>
            <a:ext cx="5513635" cy="5513635"/>
          </a:xfrm>
          <a:prstGeom prst="rect">
            <a:avLst/>
          </a:prstGeom>
        </p:spPr>
      </p:pic>
      <p:grpSp>
        <p:nvGrpSpPr>
          <p:cNvPr id="7" name="Group 7"/>
          <p:cNvGrpSpPr/>
          <p:nvPr/>
        </p:nvGrpSpPr>
        <p:grpSpPr>
          <a:xfrm>
            <a:off x="8417524" y="2845745"/>
            <a:ext cx="9690408" cy="4845204"/>
            <a:chOff x="0" y="0"/>
            <a:chExt cx="12920544" cy="6460272"/>
          </a:xfrm>
        </p:grpSpPr>
        <p:sp>
          <p:nvSpPr>
            <p:cNvPr id="8" name="Freeform 8"/>
            <p:cNvSpPr/>
            <p:nvPr/>
          </p:nvSpPr>
          <p:spPr>
            <a:xfrm>
              <a:off x="0" y="0"/>
              <a:ext cx="12920544" cy="6460272"/>
            </a:xfrm>
            <a:custGeom>
              <a:avLst/>
              <a:gdLst/>
              <a:ahLst/>
              <a:cxnLst/>
              <a:rect l="l" t="t" r="r" b="b"/>
              <a:pathLst>
                <a:path w="12920544" h="6460272">
                  <a:moveTo>
                    <a:pt x="0" y="0"/>
                  </a:moveTo>
                  <a:lnTo>
                    <a:pt x="12920544" y="0"/>
                  </a:lnTo>
                  <a:lnTo>
                    <a:pt x="12920544" y="6460272"/>
                  </a:lnTo>
                  <a:lnTo>
                    <a:pt x="0" y="64602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a:off x="295935" y="1271731"/>
              <a:ext cx="12374559" cy="3916810"/>
            </a:xfrm>
            <a:custGeom>
              <a:avLst/>
              <a:gdLst/>
              <a:ahLst/>
              <a:cxnLst/>
              <a:rect l="l" t="t" r="r" b="b"/>
              <a:pathLst>
                <a:path w="12374559" h="3916810">
                  <a:moveTo>
                    <a:pt x="0" y="0"/>
                  </a:moveTo>
                  <a:lnTo>
                    <a:pt x="12374559" y="0"/>
                  </a:lnTo>
                  <a:lnTo>
                    <a:pt x="12374559" y="3916810"/>
                  </a:lnTo>
                  <a:lnTo>
                    <a:pt x="0" y="3916810"/>
                  </a:lnTo>
                  <a:lnTo>
                    <a:pt x="0" y="0"/>
                  </a:lnTo>
                  <a:close/>
                </a:path>
              </a:pathLst>
            </a:custGeom>
            <a:blipFill>
              <a:blip r:embed="rId11"/>
              <a:stretch>
                <a:fillRect l="-1403" r="-1403"/>
              </a:stretch>
            </a:blipFill>
          </p:spPr>
        </p:sp>
      </p:grpSp>
      <p:sp>
        <p:nvSpPr>
          <p:cNvPr id="10" name="TextBox 10"/>
          <p:cNvSpPr txBox="1"/>
          <p:nvPr/>
        </p:nvSpPr>
        <p:spPr>
          <a:xfrm>
            <a:off x="2252607" y="236972"/>
            <a:ext cx="13782785" cy="1731645"/>
          </a:xfrm>
          <a:prstGeom prst="rect">
            <a:avLst/>
          </a:prstGeom>
        </p:spPr>
        <p:txBody>
          <a:bodyPr lIns="0" tIns="0" rIns="0" bIns="0" rtlCol="0" anchor="t">
            <a:spAutoFit/>
          </a:bodyPr>
          <a:lstStyle/>
          <a:p>
            <a:pPr algn="ctr">
              <a:lnSpc>
                <a:spcPts val="6240"/>
              </a:lnSpc>
            </a:pPr>
            <a:r>
              <a:rPr lang="en-US" sz="6000">
                <a:solidFill>
                  <a:srgbClr val="FF914D"/>
                </a:solidFill>
                <a:latin typeface="Times New Roman Bold"/>
              </a:rPr>
              <a:t>Tổng Quan </a:t>
            </a:r>
          </a:p>
          <a:p>
            <a:pPr algn="ctr">
              <a:lnSpc>
                <a:spcPts val="6240"/>
              </a:lnSpc>
            </a:pPr>
            <a:r>
              <a:rPr lang="en-US" sz="6000">
                <a:solidFill>
                  <a:srgbClr val="FF914D"/>
                </a:solidFill>
                <a:latin typeface="Times New Roman Bold"/>
              </a:rPr>
              <a:t>Convolutional Neural Network(CNNS)</a:t>
            </a:r>
          </a:p>
        </p:txBody>
      </p:sp>
      <p:sp>
        <p:nvSpPr>
          <p:cNvPr id="11" name="Freeform 11"/>
          <p:cNvSpPr/>
          <p:nvPr/>
        </p:nvSpPr>
        <p:spPr>
          <a:xfrm>
            <a:off x="-3518563" y="7314112"/>
            <a:ext cx="5520044" cy="3795030"/>
          </a:xfrm>
          <a:custGeom>
            <a:avLst/>
            <a:gdLst/>
            <a:ahLst/>
            <a:cxnLst/>
            <a:rect l="l" t="t" r="r" b="b"/>
            <a:pathLst>
              <a:path w="5520044" h="3795030">
                <a:moveTo>
                  <a:pt x="0" y="0"/>
                </a:moveTo>
                <a:lnTo>
                  <a:pt x="5520044" y="0"/>
                </a:lnTo>
                <a:lnTo>
                  <a:pt x="5520044" y="3795031"/>
                </a:lnTo>
                <a:lnTo>
                  <a:pt x="0" y="3795031"/>
                </a:lnTo>
                <a:lnTo>
                  <a:pt x="0" y="0"/>
                </a:lnTo>
                <a:close/>
              </a:path>
            </a:pathLst>
          </a:custGeom>
          <a:blipFill>
            <a:blip r:embed="rId12">
              <a:alphaModFix amt="15000"/>
              <a:extLst>
                <a:ext uri="{96DAC541-7B7A-43D3-8B79-37D633B846F1}">
                  <asvg:svgBlip xmlns:asvg="http://schemas.microsoft.com/office/drawing/2016/SVG/main" r:embed="rId13"/>
                </a:ext>
              </a:extLst>
            </a:blip>
            <a:stretch>
              <a:fillRect/>
            </a:stretch>
          </a:blipFill>
        </p:spPr>
      </p:sp>
      <p:sp>
        <p:nvSpPr>
          <p:cNvPr id="12" name="TextBox 12"/>
          <p:cNvSpPr txBox="1"/>
          <p:nvPr/>
        </p:nvSpPr>
        <p:spPr>
          <a:xfrm>
            <a:off x="444454" y="1844792"/>
            <a:ext cx="7756755" cy="8031045"/>
          </a:xfrm>
          <a:prstGeom prst="rect">
            <a:avLst/>
          </a:prstGeom>
        </p:spPr>
        <p:txBody>
          <a:bodyPr lIns="0" tIns="0" rIns="0" bIns="0" rtlCol="0" anchor="t">
            <a:spAutoFit/>
          </a:bodyPr>
          <a:lstStyle/>
          <a:p>
            <a:pPr algn="just">
              <a:lnSpc>
                <a:spcPts val="4480"/>
              </a:lnSpc>
            </a:pPr>
            <a:r>
              <a:rPr lang="en-US" sz="3200">
                <a:solidFill>
                  <a:srgbClr val="FFFFFF"/>
                </a:solidFill>
                <a:latin typeface="Times New Roman"/>
              </a:rPr>
              <a:t>   Mạng nơ ron tích chập hay còn được gọi là CNN hoặc CNNs đây là từ viết tắt của Convolutional Neural Network, là một trong những mô hình Deep Learning cực kỳ tiên tiến, bởi chúng cho phép bạn xây dựng những hệ thống có độ chính xác cao và thông minh. Nhờ khả năng đó, CNN có rất nhiều ứng dụng, đặc biệt là những bài toán cần nhận dạng vật thể (object) trong ảnh. </a:t>
            </a:r>
          </a:p>
          <a:p>
            <a:pPr algn="just">
              <a:lnSpc>
                <a:spcPts val="4480"/>
              </a:lnSpc>
            </a:pPr>
            <a:r>
              <a:rPr lang="en-US" sz="3200">
                <a:solidFill>
                  <a:srgbClr val="FFFFFF"/>
                </a:solidFill>
                <a:latin typeface="Times New Roman"/>
              </a:rPr>
              <a:t>   Mạng nơ-ron tích chập là một loại mạng    nơ-ron được thiết kế đặc biệt để xử lý dữ liệu không gian như ảnh.CNN vô cùng quan trọng để tạo nên những hệ thống nhận diện thông minh với độ chính xác cao. </a:t>
            </a:r>
          </a:p>
        </p:txBody>
      </p:sp>
      <p:sp>
        <p:nvSpPr>
          <p:cNvPr id="13" name="Freeform 13"/>
          <p:cNvSpPr/>
          <p:nvPr/>
        </p:nvSpPr>
        <p:spPr>
          <a:xfrm rot="-10800000">
            <a:off x="16887969" y="-86881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12">
              <a:alphaModFix amt="15000"/>
              <a:extLst>
                <a:ext uri="{96DAC541-7B7A-43D3-8B79-37D633B846F1}">
                  <asvg:svgBlip xmlns:asvg="http://schemas.microsoft.com/office/drawing/2016/SVG/main" r:embed="rId13"/>
                </a:ext>
              </a:extLst>
            </a:blip>
            <a:stretch>
              <a:fillRect/>
            </a:stretch>
          </a:blipFill>
        </p:spPr>
      </p:sp>
      <p:sp>
        <p:nvSpPr>
          <p:cNvPr id="14" name="Freeform 14"/>
          <p:cNvSpPr/>
          <p:nvPr/>
        </p:nvSpPr>
        <p:spPr>
          <a:xfrm rot="-10800000">
            <a:off x="13614769" y="838948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12">
              <a:alphaModFix amt="15000"/>
              <a:extLst>
                <a:ext uri="{96DAC541-7B7A-43D3-8B79-37D633B846F1}">
                  <asvg:svgBlip xmlns:asvg="http://schemas.microsoft.com/office/drawing/2016/SVG/main" r:embed="rId13"/>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049774" y="1028700"/>
            <a:ext cx="8188452" cy="8229600"/>
          </a:xfrm>
          <a:prstGeom prst="rect">
            <a:avLst/>
          </a:prstGeom>
        </p:spPr>
      </p:pic>
      <p:sp>
        <p:nvSpPr>
          <p:cNvPr id="3" name="Freeform 3"/>
          <p:cNvSpPr/>
          <p:nvPr/>
        </p:nvSpPr>
        <p:spPr>
          <a:xfrm flipH="1">
            <a:off x="-3873246" y="1406486"/>
            <a:ext cx="11793338" cy="7474028"/>
          </a:xfrm>
          <a:custGeom>
            <a:avLst/>
            <a:gdLst/>
            <a:ahLst/>
            <a:cxnLst/>
            <a:rect l="l" t="t" r="r" b="b"/>
            <a:pathLst>
              <a:path w="11793338" h="7474028">
                <a:moveTo>
                  <a:pt x="11793339" y="0"/>
                </a:moveTo>
                <a:lnTo>
                  <a:pt x="0" y="0"/>
                </a:lnTo>
                <a:lnTo>
                  <a:pt x="0" y="7474028"/>
                </a:lnTo>
                <a:lnTo>
                  <a:pt x="11793339" y="7474028"/>
                </a:lnTo>
                <a:lnTo>
                  <a:pt x="11793339"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4" name="Freeform 4"/>
          <p:cNvSpPr/>
          <p:nvPr/>
        </p:nvSpPr>
        <p:spPr>
          <a:xfrm>
            <a:off x="3775911" y="2252839"/>
            <a:ext cx="11035575" cy="5269092"/>
          </a:xfrm>
          <a:custGeom>
            <a:avLst/>
            <a:gdLst/>
            <a:ahLst/>
            <a:cxnLst/>
            <a:rect l="l" t="t" r="r" b="b"/>
            <a:pathLst>
              <a:path w="11035575" h="5269092">
                <a:moveTo>
                  <a:pt x="0" y="0"/>
                </a:moveTo>
                <a:lnTo>
                  <a:pt x="11035574" y="0"/>
                </a:lnTo>
                <a:lnTo>
                  <a:pt x="11035574" y="5269092"/>
                </a:lnTo>
                <a:lnTo>
                  <a:pt x="0" y="5269092"/>
                </a:lnTo>
                <a:lnTo>
                  <a:pt x="0" y="0"/>
                </a:lnTo>
                <a:close/>
              </a:path>
            </a:pathLst>
          </a:custGeom>
          <a:blipFill>
            <a:blip r:embed="rId5"/>
            <a:stretch>
              <a:fillRect r="-1588"/>
            </a:stretch>
          </a:blipFill>
        </p:spPr>
      </p:sp>
      <p:sp>
        <p:nvSpPr>
          <p:cNvPr id="5" name="Freeform 5"/>
          <p:cNvSpPr/>
          <p:nvPr/>
        </p:nvSpPr>
        <p:spPr>
          <a:xfrm>
            <a:off x="5486400" y="7590320"/>
            <a:ext cx="7315200" cy="393192"/>
          </a:xfrm>
          <a:custGeom>
            <a:avLst/>
            <a:gdLst/>
            <a:ahLst/>
            <a:cxnLst/>
            <a:rect l="l" t="t" r="r" b="b"/>
            <a:pathLst>
              <a:path w="7315200" h="393192">
                <a:moveTo>
                  <a:pt x="0" y="0"/>
                </a:moveTo>
                <a:lnTo>
                  <a:pt x="7315200" y="0"/>
                </a:lnTo>
                <a:lnTo>
                  <a:pt x="7315200" y="393192"/>
                </a:lnTo>
                <a:lnTo>
                  <a:pt x="0" y="3931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6" name="Group 6"/>
          <p:cNvGrpSpPr/>
          <p:nvPr/>
        </p:nvGrpSpPr>
        <p:grpSpPr>
          <a:xfrm>
            <a:off x="1843912" y="8071618"/>
            <a:ext cx="16444088" cy="1322784"/>
            <a:chOff x="0" y="-123825"/>
            <a:chExt cx="21925450" cy="1763711"/>
          </a:xfrm>
        </p:grpSpPr>
        <p:sp>
          <p:nvSpPr>
            <p:cNvPr id="7" name="TextBox 7"/>
            <p:cNvSpPr txBox="1"/>
            <p:nvPr/>
          </p:nvSpPr>
          <p:spPr>
            <a:xfrm>
              <a:off x="0" y="-123825"/>
              <a:ext cx="9765498" cy="705321"/>
            </a:xfrm>
            <a:prstGeom prst="rect">
              <a:avLst/>
            </a:prstGeom>
          </p:spPr>
          <p:txBody>
            <a:bodyPr lIns="0" tIns="0" rIns="0" bIns="0" rtlCol="0" anchor="t">
              <a:spAutoFit/>
            </a:bodyPr>
            <a:lstStyle/>
            <a:p>
              <a:pPr marL="690881" lvl="1" indent="-345440" algn="just">
                <a:lnSpc>
                  <a:spcPts val="4480"/>
                </a:lnSpc>
                <a:buFont typeface="Arial"/>
                <a:buChar char="•"/>
              </a:pPr>
              <a:r>
                <a:rPr lang="en-US" sz="3200">
                  <a:solidFill>
                    <a:srgbClr val="FFFFFF"/>
                  </a:solidFill>
                  <a:latin typeface="Times New Roman"/>
                </a:rPr>
                <a:t>Lớp tích chập (Convolutional layer)</a:t>
              </a:r>
            </a:p>
          </p:txBody>
        </p:sp>
        <p:sp>
          <p:nvSpPr>
            <p:cNvPr id="8" name="TextBox 8"/>
            <p:cNvSpPr txBox="1"/>
            <p:nvPr/>
          </p:nvSpPr>
          <p:spPr>
            <a:xfrm>
              <a:off x="0" y="934565"/>
              <a:ext cx="9124562" cy="705321"/>
            </a:xfrm>
            <a:prstGeom prst="rect">
              <a:avLst/>
            </a:prstGeom>
          </p:spPr>
          <p:txBody>
            <a:bodyPr lIns="0" tIns="0" rIns="0" bIns="0" rtlCol="0" anchor="t">
              <a:spAutoFit/>
            </a:bodyPr>
            <a:lstStyle/>
            <a:p>
              <a:pPr marL="690881" lvl="1" indent="-345440" algn="just">
                <a:lnSpc>
                  <a:spcPts val="4480"/>
                </a:lnSpc>
                <a:buFont typeface="Arial"/>
                <a:buChar char="•"/>
              </a:pPr>
              <a:r>
                <a:rPr lang="en-US" sz="3200">
                  <a:solidFill>
                    <a:srgbClr val="FFFFFF"/>
                  </a:solidFill>
                  <a:latin typeface="Times New Roman"/>
                </a:rPr>
                <a:t>Lớp gộp (Pooling layer)</a:t>
              </a:r>
            </a:p>
          </p:txBody>
        </p:sp>
        <p:sp>
          <p:nvSpPr>
            <p:cNvPr id="9" name="TextBox 9"/>
            <p:cNvSpPr txBox="1"/>
            <p:nvPr/>
          </p:nvSpPr>
          <p:spPr>
            <a:xfrm>
              <a:off x="10051277" y="934565"/>
              <a:ext cx="11463977" cy="705321"/>
            </a:xfrm>
            <a:prstGeom prst="rect">
              <a:avLst/>
            </a:prstGeom>
          </p:spPr>
          <p:txBody>
            <a:bodyPr lIns="0" tIns="0" rIns="0" bIns="0" rtlCol="0" anchor="t">
              <a:spAutoFit/>
            </a:bodyPr>
            <a:lstStyle/>
            <a:p>
              <a:pPr marL="690881" lvl="1" indent="-345440" algn="just">
                <a:lnSpc>
                  <a:spcPts val="4480"/>
                </a:lnSpc>
                <a:buFont typeface="Arial"/>
                <a:buChar char="•"/>
              </a:pPr>
              <a:r>
                <a:rPr lang="en-US" sz="3200">
                  <a:solidFill>
                    <a:srgbClr val="FFFFFF"/>
                  </a:solidFill>
                  <a:latin typeface="Times New Roman"/>
                </a:rPr>
                <a:t>Lớp kết nối đầy đủ (Fully connected layer)</a:t>
              </a:r>
            </a:p>
          </p:txBody>
        </p:sp>
        <p:sp>
          <p:nvSpPr>
            <p:cNvPr id="10" name="TextBox 10"/>
            <p:cNvSpPr txBox="1"/>
            <p:nvPr/>
          </p:nvSpPr>
          <p:spPr>
            <a:xfrm>
              <a:off x="10051277" y="-123825"/>
              <a:ext cx="11874173" cy="705321"/>
            </a:xfrm>
            <a:prstGeom prst="rect">
              <a:avLst/>
            </a:prstGeom>
          </p:spPr>
          <p:txBody>
            <a:bodyPr wrap="square" lIns="0" tIns="0" rIns="0" bIns="0" rtlCol="0" anchor="t">
              <a:spAutoFit/>
            </a:bodyPr>
            <a:lstStyle/>
            <a:p>
              <a:pPr marL="690881" lvl="1" indent="-345440" algn="just">
                <a:lnSpc>
                  <a:spcPts val="4480"/>
                </a:lnSpc>
                <a:buFont typeface="Arial"/>
                <a:buChar char="•"/>
              </a:pPr>
              <a:r>
                <a:rPr lang="en-US" sz="3200">
                  <a:solidFill>
                    <a:srgbClr val="FFFFFF"/>
                  </a:solidFill>
                  <a:latin typeface="Times New Roman"/>
                </a:rPr>
                <a:t>Lớp kích hoạt (Activation layer) hàm ReLU</a:t>
              </a:r>
            </a:p>
          </p:txBody>
        </p:sp>
      </p:grpSp>
      <p:sp>
        <p:nvSpPr>
          <p:cNvPr id="11" name="TextBox 11"/>
          <p:cNvSpPr txBox="1"/>
          <p:nvPr/>
        </p:nvSpPr>
        <p:spPr>
          <a:xfrm>
            <a:off x="2252607" y="505460"/>
            <a:ext cx="13782785" cy="795089"/>
          </a:xfrm>
          <a:prstGeom prst="rect">
            <a:avLst/>
          </a:prstGeom>
        </p:spPr>
        <p:txBody>
          <a:bodyPr lIns="0" tIns="0" rIns="0" bIns="0" rtlCol="0" anchor="t">
            <a:spAutoFit/>
          </a:bodyPr>
          <a:lstStyle/>
          <a:p>
            <a:pPr algn="ctr">
              <a:lnSpc>
                <a:spcPts val="6240"/>
              </a:lnSpc>
            </a:pPr>
            <a:r>
              <a:rPr lang="en-US" sz="6000">
                <a:solidFill>
                  <a:srgbClr val="FF914D"/>
                </a:solidFill>
                <a:latin typeface="Times New Roman Bold"/>
              </a:rPr>
              <a:t>Các Lớp Cơ Bản Của Mạng CNN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6831253" y="5143500"/>
            <a:ext cx="4404911" cy="4272764"/>
          </a:xfrm>
          <a:prstGeom prst="rect">
            <a:avLst/>
          </a:prstGeom>
        </p:spPr>
      </p:pic>
      <p:grpSp>
        <p:nvGrpSpPr>
          <p:cNvPr id="3" name="Group 3"/>
          <p:cNvGrpSpPr/>
          <p:nvPr/>
        </p:nvGrpSpPr>
        <p:grpSpPr>
          <a:xfrm>
            <a:off x="4021669" y="5143500"/>
            <a:ext cx="10024080" cy="4272764"/>
            <a:chOff x="0" y="0"/>
            <a:chExt cx="13365439" cy="5697019"/>
          </a:xfrm>
        </p:grpSpPr>
        <p:sp>
          <p:nvSpPr>
            <p:cNvPr id="4" name="Freeform 4"/>
            <p:cNvSpPr/>
            <p:nvPr/>
          </p:nvSpPr>
          <p:spPr>
            <a:xfrm>
              <a:off x="0" y="0"/>
              <a:ext cx="13365439" cy="5697019"/>
            </a:xfrm>
            <a:custGeom>
              <a:avLst/>
              <a:gdLst/>
              <a:ahLst/>
              <a:cxnLst/>
              <a:rect l="l" t="t" r="r" b="b"/>
              <a:pathLst>
                <a:path w="13365439" h="5697019">
                  <a:moveTo>
                    <a:pt x="0" y="0"/>
                  </a:moveTo>
                  <a:lnTo>
                    <a:pt x="13365439" y="0"/>
                  </a:lnTo>
                  <a:lnTo>
                    <a:pt x="13365439" y="5697019"/>
                  </a:lnTo>
                  <a:lnTo>
                    <a:pt x="0" y="56970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119970" y="189589"/>
              <a:ext cx="11125499" cy="5317840"/>
            </a:xfrm>
            <a:custGeom>
              <a:avLst/>
              <a:gdLst/>
              <a:ahLst/>
              <a:cxnLst/>
              <a:rect l="l" t="t" r="r" b="b"/>
              <a:pathLst>
                <a:path w="11125499" h="5317840">
                  <a:moveTo>
                    <a:pt x="0" y="0"/>
                  </a:moveTo>
                  <a:lnTo>
                    <a:pt x="11125499" y="0"/>
                  </a:lnTo>
                  <a:lnTo>
                    <a:pt x="11125499" y="5317840"/>
                  </a:lnTo>
                  <a:lnTo>
                    <a:pt x="0" y="5317840"/>
                  </a:lnTo>
                  <a:lnTo>
                    <a:pt x="0" y="0"/>
                  </a:lnTo>
                  <a:close/>
                </a:path>
              </a:pathLst>
            </a:custGeom>
            <a:blipFill>
              <a:blip r:embed="rId5"/>
              <a:stretch>
                <a:fillRect l="-2836" t="-16873" r="-3168" b="-24901"/>
              </a:stretch>
            </a:blipFill>
          </p:spPr>
        </p:sp>
      </p:grpSp>
      <p:sp>
        <p:nvSpPr>
          <p:cNvPr id="6" name="Freeform 6"/>
          <p:cNvSpPr/>
          <p:nvPr/>
        </p:nvSpPr>
        <p:spPr>
          <a:xfrm rot="5400000">
            <a:off x="17479679" y="5158798"/>
            <a:ext cx="5710630" cy="4942291"/>
          </a:xfrm>
          <a:custGeom>
            <a:avLst/>
            <a:gdLst/>
            <a:ahLst/>
            <a:cxnLst/>
            <a:rect l="l" t="t" r="r" b="b"/>
            <a:pathLst>
              <a:path w="5710630" h="4942291">
                <a:moveTo>
                  <a:pt x="0" y="0"/>
                </a:moveTo>
                <a:lnTo>
                  <a:pt x="5710630" y="0"/>
                </a:lnTo>
                <a:lnTo>
                  <a:pt x="5710630" y="4942290"/>
                </a:lnTo>
                <a:lnTo>
                  <a:pt x="0" y="4942290"/>
                </a:lnTo>
                <a:lnTo>
                  <a:pt x="0" y="0"/>
                </a:lnTo>
                <a:close/>
              </a:path>
            </a:pathLst>
          </a:custGeom>
          <a:blipFill>
            <a:blip r:embed="rId6">
              <a:alphaModFix amt="49000"/>
              <a:extLst>
                <a:ext uri="{96DAC541-7B7A-43D3-8B79-37D633B846F1}">
                  <asvg:svgBlip xmlns:asvg="http://schemas.microsoft.com/office/drawing/2016/SVG/main" r:embed="rId7"/>
                </a:ext>
              </a:extLst>
            </a:blip>
            <a:stretch>
              <a:fillRect/>
            </a:stretch>
          </a:blipFill>
        </p:spPr>
      </p:sp>
      <p:sp>
        <p:nvSpPr>
          <p:cNvPr id="7" name="Freeform 7"/>
          <p:cNvSpPr/>
          <p:nvPr/>
        </p:nvSpPr>
        <p:spPr>
          <a:xfrm>
            <a:off x="0" y="0"/>
            <a:ext cx="6660927" cy="4221363"/>
          </a:xfrm>
          <a:custGeom>
            <a:avLst/>
            <a:gdLst/>
            <a:ahLst/>
            <a:cxnLst/>
            <a:rect l="l" t="t" r="r" b="b"/>
            <a:pathLst>
              <a:path w="6660927" h="4221363">
                <a:moveTo>
                  <a:pt x="0" y="0"/>
                </a:moveTo>
                <a:lnTo>
                  <a:pt x="6660927" y="0"/>
                </a:lnTo>
                <a:lnTo>
                  <a:pt x="6660927" y="4221363"/>
                </a:lnTo>
                <a:lnTo>
                  <a:pt x="0" y="4221363"/>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8" name="Freeform 8"/>
          <p:cNvSpPr/>
          <p:nvPr/>
        </p:nvSpPr>
        <p:spPr>
          <a:xfrm rot="5400000">
            <a:off x="-4930077" y="5158798"/>
            <a:ext cx="5710630" cy="4942291"/>
          </a:xfrm>
          <a:custGeom>
            <a:avLst/>
            <a:gdLst/>
            <a:ahLst/>
            <a:cxnLst/>
            <a:rect l="l" t="t" r="r" b="b"/>
            <a:pathLst>
              <a:path w="5710630" h="4942291">
                <a:moveTo>
                  <a:pt x="0" y="0"/>
                </a:moveTo>
                <a:lnTo>
                  <a:pt x="5710630" y="0"/>
                </a:lnTo>
                <a:lnTo>
                  <a:pt x="5710630" y="4942290"/>
                </a:lnTo>
                <a:lnTo>
                  <a:pt x="0" y="4942290"/>
                </a:lnTo>
                <a:lnTo>
                  <a:pt x="0" y="0"/>
                </a:lnTo>
                <a:close/>
              </a:path>
            </a:pathLst>
          </a:custGeom>
          <a:blipFill>
            <a:blip r:embed="rId6">
              <a:alphaModFix amt="49000"/>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638867" y="1713505"/>
            <a:ext cx="17010264" cy="2852420"/>
          </a:xfrm>
          <a:prstGeom prst="rect">
            <a:avLst/>
          </a:prstGeom>
        </p:spPr>
        <p:txBody>
          <a:bodyPr lIns="0" tIns="0" rIns="0" bIns="0" rtlCol="0" anchor="t">
            <a:spAutoFit/>
          </a:bodyPr>
          <a:lstStyle/>
          <a:p>
            <a:pPr algn="just">
              <a:lnSpc>
                <a:spcPts val="4480"/>
              </a:lnSpc>
            </a:pPr>
            <a:r>
              <a:rPr lang="en-US" sz="3200">
                <a:solidFill>
                  <a:srgbClr val="FFFFFF"/>
                </a:solidFill>
                <a:latin typeface="Times New Roman"/>
              </a:rPr>
              <a:t>    Convolutional là một loại cửa sổ dạng trượt nằm trên một ma trận. Các convolutional layer sẽ chứa các parameter có khả năng tự học, qua đó sẽ điều chỉnh và tìm ra cách lấy những thông tin chính xác nhất trong khi không cần chọn feature.</a:t>
            </a:r>
          </a:p>
          <a:p>
            <a:pPr algn="just">
              <a:lnSpc>
                <a:spcPts val="4480"/>
              </a:lnSpc>
            </a:pPr>
            <a:r>
              <a:rPr lang="en-US" sz="3200">
                <a:solidFill>
                  <a:srgbClr val="FFFFFF"/>
                </a:solidFill>
                <a:latin typeface="Times New Roman"/>
              </a:rPr>
              <a:t>Lúc này thì tích chập đóng vai trò là nhân các phần tử thuộc ma trận. Sliding Window, hay được gọi là kernel, filter hoặc feature detect, là loại ma trận có kích thước nhỏ.</a:t>
            </a:r>
          </a:p>
        </p:txBody>
      </p:sp>
      <p:sp>
        <p:nvSpPr>
          <p:cNvPr id="10" name="TextBox 10"/>
          <p:cNvSpPr txBox="1"/>
          <p:nvPr/>
        </p:nvSpPr>
        <p:spPr>
          <a:xfrm>
            <a:off x="2252607" y="426640"/>
            <a:ext cx="13782785" cy="795089"/>
          </a:xfrm>
          <a:prstGeom prst="rect">
            <a:avLst/>
          </a:prstGeom>
        </p:spPr>
        <p:txBody>
          <a:bodyPr lIns="0" tIns="0" rIns="0" bIns="0" rtlCol="0" anchor="t">
            <a:spAutoFit/>
          </a:bodyPr>
          <a:lstStyle/>
          <a:p>
            <a:pPr algn="ctr">
              <a:lnSpc>
                <a:spcPts val="6240"/>
              </a:lnSpc>
            </a:pPr>
            <a:r>
              <a:rPr lang="en-US" sz="6000">
                <a:solidFill>
                  <a:srgbClr val="FF914D"/>
                </a:solidFill>
                <a:latin typeface="Times New Roman Bold"/>
              </a:rPr>
              <a:t>Lớp tích chập (Convolutional Layer)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TextBox 2"/>
          <p:cNvSpPr txBox="1"/>
          <p:nvPr/>
        </p:nvSpPr>
        <p:spPr>
          <a:xfrm>
            <a:off x="2252607" y="659130"/>
            <a:ext cx="13782785" cy="795089"/>
          </a:xfrm>
          <a:prstGeom prst="rect">
            <a:avLst/>
          </a:prstGeom>
        </p:spPr>
        <p:txBody>
          <a:bodyPr lIns="0" tIns="0" rIns="0" bIns="0" rtlCol="0" anchor="t">
            <a:spAutoFit/>
          </a:bodyPr>
          <a:lstStyle/>
          <a:p>
            <a:pPr algn="ctr">
              <a:lnSpc>
                <a:spcPts val="6240"/>
              </a:lnSpc>
            </a:pPr>
            <a:r>
              <a:rPr lang="en-US" sz="6000">
                <a:solidFill>
                  <a:srgbClr val="FF914D"/>
                </a:solidFill>
                <a:latin typeface="Times New Roman Bold"/>
              </a:rPr>
              <a:t>Lớp tích chập (Convolutional Layer)</a:t>
            </a:r>
          </a:p>
        </p:txBody>
      </p:sp>
      <p:sp>
        <p:nvSpPr>
          <p:cNvPr id="3" name="Freeform 3"/>
          <p:cNvSpPr/>
          <p:nvPr/>
        </p:nvSpPr>
        <p:spPr>
          <a:xfrm flipH="1">
            <a:off x="-3873246" y="1406486"/>
            <a:ext cx="11793338" cy="7474028"/>
          </a:xfrm>
          <a:custGeom>
            <a:avLst/>
            <a:gdLst/>
            <a:ahLst/>
            <a:cxnLst/>
            <a:rect l="l" t="t" r="r" b="b"/>
            <a:pathLst>
              <a:path w="11793338" h="7474028">
                <a:moveTo>
                  <a:pt x="11793339" y="0"/>
                </a:moveTo>
                <a:lnTo>
                  <a:pt x="0" y="0"/>
                </a:lnTo>
                <a:lnTo>
                  <a:pt x="0" y="7474028"/>
                </a:lnTo>
                <a:lnTo>
                  <a:pt x="11793339" y="7474028"/>
                </a:lnTo>
                <a:lnTo>
                  <a:pt x="11793339"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638868" y="1688465"/>
            <a:ext cx="17010264" cy="7453964"/>
          </a:xfrm>
          <a:prstGeom prst="rect">
            <a:avLst/>
          </a:prstGeom>
        </p:spPr>
        <p:txBody>
          <a:bodyPr lIns="0" tIns="0" rIns="0" bIns="0" rtlCol="0" anchor="t">
            <a:spAutoFit/>
          </a:bodyPr>
          <a:lstStyle/>
          <a:p>
            <a:pPr algn="just">
              <a:lnSpc>
                <a:spcPts val="4480"/>
              </a:lnSpc>
            </a:pPr>
            <a:r>
              <a:rPr lang="en-US" sz="3200">
                <a:solidFill>
                  <a:srgbClr val="FFFFFF"/>
                </a:solidFill>
                <a:latin typeface="Times New Roman"/>
              </a:rPr>
              <a:t>Đây chính là lớp đóng vai trò mấu chốt của CNN, khi layer này đảm nhiệm việc thực hiện mọi tính toán. Stride, padding, filter map, feature map là những yếu tố quan trọng nhất của convolutional layer. Convolutional Layer chịu trách nhiệm trích xuất đặc trưng từ ảnh. Có khả năng nhận diện các đặc trưng không gian như cạnh, góc, và các đặc điểm phức tạp hơn.</a:t>
            </a:r>
          </a:p>
          <a:p>
            <a:pPr marL="802641" lvl="1" indent="-457200" algn="just">
              <a:lnSpc>
                <a:spcPts val="4480"/>
              </a:lnSpc>
              <a:buFont typeface="Times New Roman" panose="02020603050405020304" pitchFamily="18" charset="0"/>
              <a:buChar char="­"/>
            </a:pPr>
            <a:r>
              <a:rPr lang="en-US" sz="3200">
                <a:solidFill>
                  <a:srgbClr val="FFFFFF"/>
                </a:solidFill>
                <a:latin typeface="Times New Roman"/>
              </a:rPr>
              <a:t>Bộ lọc (kernel) di chuyển qua ảnh để tìm các đặc trưng cụ thể.</a:t>
            </a:r>
          </a:p>
          <a:p>
            <a:pPr marL="802641" lvl="1" indent="-457200" algn="just">
              <a:lnSpc>
                <a:spcPts val="4480"/>
              </a:lnSpc>
              <a:buFont typeface="Times New Roman" panose="02020603050405020304" pitchFamily="18" charset="0"/>
              <a:buChar char="­"/>
            </a:pPr>
            <a:r>
              <a:rPr lang="en-US" sz="3200">
                <a:solidFill>
                  <a:srgbClr val="FFFFFF"/>
                </a:solidFill>
                <a:latin typeface="Times New Roman"/>
              </a:rPr>
              <a:t>Mỗi bộ lọc tạo ra một ma trận đặc trưng (feature map).</a:t>
            </a:r>
          </a:p>
          <a:p>
            <a:pPr marL="802641" lvl="1" indent="-457200" algn="just">
              <a:lnSpc>
                <a:spcPts val="4480"/>
              </a:lnSpc>
              <a:buFont typeface="Times New Roman" panose="02020603050405020304" pitchFamily="18" charset="0"/>
              <a:buChar char="­"/>
            </a:pPr>
            <a:r>
              <a:rPr lang="en-US" sz="3200">
                <a:solidFill>
                  <a:srgbClr val="FFFFFF"/>
                </a:solidFill>
                <a:latin typeface="Times New Roman"/>
              </a:rPr>
              <a:t>Stride: là sự dịch chuyển filter map theo pixel dựa trên giá trị từ trái sang phải.</a:t>
            </a:r>
          </a:p>
          <a:p>
            <a:pPr marL="802641" lvl="1" indent="-457200" algn="just">
              <a:lnSpc>
                <a:spcPts val="4480"/>
              </a:lnSpc>
              <a:buFont typeface="Times New Roman" panose="02020603050405020304" pitchFamily="18" charset="0"/>
              <a:buChar char="­"/>
            </a:pPr>
            <a:r>
              <a:rPr lang="en-US" sz="3200">
                <a:solidFill>
                  <a:srgbClr val="FFFFFF"/>
                </a:solidFill>
                <a:latin typeface="Times New Roman"/>
              </a:rPr>
              <a:t>Padding: Là các giá trị 0 được thêm cùng lớp input. </a:t>
            </a:r>
          </a:p>
          <a:p>
            <a:pPr marL="802641" lvl="1" indent="-457200" algn="just">
              <a:lnSpc>
                <a:spcPts val="4480"/>
              </a:lnSpc>
              <a:buFont typeface="Times New Roman" panose="02020603050405020304" pitchFamily="18" charset="0"/>
              <a:buChar char="­"/>
            </a:pPr>
            <a:r>
              <a:rPr lang="en-US" sz="3200">
                <a:solidFill>
                  <a:srgbClr val="FFFFFF"/>
                </a:solidFill>
                <a:latin typeface="Times New Roman"/>
              </a:rPr>
              <a:t>Feature map: Sau mỗi lần quét, một quá trình tính toán sẽ được thực hiện. Feature map sẽ thể hiện kết quả sau mỗi lần filter map quét qua input. </a:t>
            </a:r>
          </a:p>
          <a:p>
            <a:pPr marL="457200" indent="-457200" algn="just">
              <a:lnSpc>
                <a:spcPts val="4480"/>
              </a:lnSpc>
              <a:buFont typeface="Times New Roman" panose="02020603050405020304" pitchFamily="18" charset="0"/>
              <a:buChar char="­"/>
            </a:pPr>
            <a:r>
              <a:rPr lang="en-US" sz="3200">
                <a:solidFill>
                  <a:srgbClr val="FFFFFF"/>
                </a:solidFill>
                <a:latin typeface="Times New Roman"/>
              </a:rPr>
              <a:t>Ứng dụng hàm kích hoạt để bắt cặp các đặc trưng.</a:t>
            </a:r>
          </a:p>
          <a:p>
            <a:pPr algn="just">
              <a:lnSpc>
                <a:spcPts val="4480"/>
              </a:lnSpc>
            </a:pPr>
            <a:endParaRPr lang="en-US" sz="3200">
              <a:solidFill>
                <a:srgbClr val="FFFFFF"/>
              </a:solidFill>
              <a:latin typeface="Times New Roman"/>
            </a:endParaRPr>
          </a:p>
          <a:p>
            <a:pPr algn="just">
              <a:lnSpc>
                <a:spcPts val="4480"/>
              </a:lnSpc>
            </a:pPr>
            <a:endParaRPr lang="en-US" sz="3200">
              <a:solidFill>
                <a:srgbClr val="FFFFFF"/>
              </a:solidFill>
              <a:latin typeface="Times New Roman"/>
            </a:endParaRPr>
          </a:p>
        </p:txBody>
      </p:sp>
      <p:sp>
        <p:nvSpPr>
          <p:cNvPr id="5" name="Freeform 5"/>
          <p:cNvSpPr/>
          <p:nvPr/>
        </p:nvSpPr>
        <p:spPr>
          <a:xfrm rot="-10800000">
            <a:off x="13614769" y="8389485"/>
            <a:ext cx="5520044" cy="3795030"/>
          </a:xfrm>
          <a:custGeom>
            <a:avLst/>
            <a:gdLst/>
            <a:ahLst/>
            <a:cxnLst/>
            <a:rect l="l" t="t" r="r" b="b"/>
            <a:pathLst>
              <a:path w="5520044" h="3795030">
                <a:moveTo>
                  <a:pt x="0" y="0"/>
                </a:moveTo>
                <a:lnTo>
                  <a:pt x="5520044" y="0"/>
                </a:lnTo>
                <a:lnTo>
                  <a:pt x="5520044" y="3795030"/>
                </a:lnTo>
                <a:lnTo>
                  <a:pt x="0" y="3795030"/>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Freeform 2"/>
          <p:cNvSpPr/>
          <p:nvPr/>
        </p:nvSpPr>
        <p:spPr>
          <a:xfrm flipH="1">
            <a:off x="11076580" y="4314732"/>
            <a:ext cx="11793338" cy="7474028"/>
          </a:xfrm>
          <a:custGeom>
            <a:avLst/>
            <a:gdLst/>
            <a:ahLst/>
            <a:cxnLst/>
            <a:rect l="l" t="t" r="r" b="b"/>
            <a:pathLst>
              <a:path w="11793338" h="7474028">
                <a:moveTo>
                  <a:pt x="11793339" y="0"/>
                </a:moveTo>
                <a:lnTo>
                  <a:pt x="0" y="0"/>
                </a:lnTo>
                <a:lnTo>
                  <a:pt x="0" y="7474028"/>
                </a:lnTo>
                <a:lnTo>
                  <a:pt x="11793339" y="7474028"/>
                </a:lnTo>
                <a:lnTo>
                  <a:pt x="11793339"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252607" y="659130"/>
            <a:ext cx="13782785" cy="795089"/>
          </a:xfrm>
          <a:prstGeom prst="rect">
            <a:avLst/>
          </a:prstGeom>
        </p:spPr>
        <p:txBody>
          <a:bodyPr lIns="0" tIns="0" rIns="0" bIns="0" rtlCol="0" anchor="t">
            <a:spAutoFit/>
          </a:bodyPr>
          <a:lstStyle/>
          <a:p>
            <a:pPr algn="ctr">
              <a:lnSpc>
                <a:spcPts val="6240"/>
              </a:lnSpc>
            </a:pPr>
            <a:r>
              <a:rPr lang="en-US" sz="6000">
                <a:solidFill>
                  <a:srgbClr val="FF914D"/>
                </a:solidFill>
                <a:latin typeface="Times New Roman Bold"/>
              </a:rPr>
              <a:t>Lớp gộp (Pooling Layer)</a:t>
            </a:r>
          </a:p>
        </p:txBody>
      </p:sp>
      <p:sp>
        <p:nvSpPr>
          <p:cNvPr id="4" name="TextBox 4"/>
          <p:cNvSpPr txBox="1"/>
          <p:nvPr/>
        </p:nvSpPr>
        <p:spPr>
          <a:xfrm>
            <a:off x="1227726" y="6430466"/>
            <a:ext cx="15832545" cy="2260234"/>
          </a:xfrm>
          <a:prstGeom prst="rect">
            <a:avLst/>
          </a:prstGeom>
        </p:spPr>
        <p:txBody>
          <a:bodyPr lIns="0" tIns="0" rIns="0" bIns="0" rtlCol="0" anchor="t">
            <a:spAutoFit/>
          </a:bodyPr>
          <a:lstStyle/>
          <a:p>
            <a:pPr marL="345441" lvl="1" algn="just">
              <a:lnSpc>
                <a:spcPts val="4480"/>
              </a:lnSpc>
            </a:pPr>
            <a:r>
              <a:rPr lang="en-US" sz="3200">
                <a:solidFill>
                  <a:srgbClr val="FFFFFF"/>
                </a:solidFill>
                <a:latin typeface="Times New Roman"/>
              </a:rPr>
              <a:t>Lớp gộp giúp giảm kích thước của đặc trưng. Loại bỏ thông tin không quan trọng, giữ lại những đặc trưng quan trọng. Trích xuất thông tin quan trọng từ các vùng hình ảnh.</a:t>
            </a:r>
          </a:p>
          <a:p>
            <a:pPr marL="802641" lvl="1" indent="-457200" algn="just">
              <a:lnSpc>
                <a:spcPts val="4480"/>
              </a:lnSpc>
              <a:buFont typeface="Times New Roman" panose="02020603050405020304" pitchFamily="18" charset="0"/>
              <a:buChar char="­"/>
            </a:pPr>
            <a:r>
              <a:rPr lang="en-US" sz="3200">
                <a:solidFill>
                  <a:srgbClr val="FFFFFF"/>
                </a:solidFill>
                <a:latin typeface="Times New Roman"/>
              </a:rPr>
              <a:t>Max Pooling chọn giá trị lớn nhất từ mỗi vùng, Average Pooling lấy giá trị trung bình.</a:t>
            </a:r>
          </a:p>
          <a:p>
            <a:pPr marL="802641" lvl="1" indent="-457200" algn="just">
              <a:lnSpc>
                <a:spcPts val="4480"/>
              </a:lnSpc>
              <a:buFont typeface="Times New Roman" panose="02020603050405020304" pitchFamily="18" charset="0"/>
              <a:buChar char="­"/>
            </a:pPr>
            <a:r>
              <a:rPr lang="en-US" sz="3200">
                <a:solidFill>
                  <a:srgbClr val="FFFFFF"/>
                </a:solidFill>
                <a:latin typeface="Times New Roman"/>
              </a:rPr>
              <a:t>Giảm lượng tính toán và tăng tính chia sẻ đặc trưng.</a:t>
            </a:r>
          </a:p>
        </p:txBody>
      </p:sp>
      <p:sp>
        <p:nvSpPr>
          <p:cNvPr id="5" name="Freeform 5"/>
          <p:cNvSpPr/>
          <p:nvPr/>
        </p:nvSpPr>
        <p:spPr>
          <a:xfrm>
            <a:off x="2874007" y="1796607"/>
            <a:ext cx="12539986" cy="4304171"/>
          </a:xfrm>
          <a:custGeom>
            <a:avLst/>
            <a:gdLst/>
            <a:ahLst/>
            <a:cxnLst/>
            <a:rect l="l" t="t" r="r" b="b"/>
            <a:pathLst>
              <a:path w="12539986" h="4304171">
                <a:moveTo>
                  <a:pt x="0" y="0"/>
                </a:moveTo>
                <a:lnTo>
                  <a:pt x="12539986" y="0"/>
                </a:lnTo>
                <a:lnTo>
                  <a:pt x="12539986" y="4304171"/>
                </a:lnTo>
                <a:lnTo>
                  <a:pt x="0" y="4304171"/>
                </a:lnTo>
                <a:lnTo>
                  <a:pt x="0" y="0"/>
                </a:lnTo>
                <a:close/>
              </a:path>
            </a:pathLst>
          </a:custGeom>
          <a:blipFill>
            <a:blip r:embed="rId4"/>
            <a:stretch>
              <a:fillRect l="-2225" r="-1773"/>
            </a:stretch>
          </a:blipFill>
        </p:spPr>
      </p:sp>
      <p:sp>
        <p:nvSpPr>
          <p:cNvPr id="6" name="Freeform 6"/>
          <p:cNvSpPr/>
          <p:nvPr/>
        </p:nvSpPr>
        <p:spPr>
          <a:xfrm flipH="1">
            <a:off x="-1613947" y="6116956"/>
            <a:ext cx="6549892" cy="4150994"/>
          </a:xfrm>
          <a:custGeom>
            <a:avLst/>
            <a:gdLst/>
            <a:ahLst/>
            <a:cxnLst/>
            <a:rect l="l" t="t" r="r" b="b"/>
            <a:pathLst>
              <a:path w="6549892" h="4150994">
                <a:moveTo>
                  <a:pt x="6549891" y="0"/>
                </a:moveTo>
                <a:lnTo>
                  <a:pt x="0" y="0"/>
                </a:lnTo>
                <a:lnTo>
                  <a:pt x="0" y="4150994"/>
                </a:lnTo>
                <a:lnTo>
                  <a:pt x="6549891" y="4150994"/>
                </a:lnTo>
                <a:lnTo>
                  <a:pt x="6549891"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7" name="Freeform 7"/>
          <p:cNvSpPr/>
          <p:nvPr/>
        </p:nvSpPr>
        <p:spPr>
          <a:xfrm rot="-10800000">
            <a:off x="14213227" y="-1032271"/>
            <a:ext cx="5520044" cy="3795030"/>
          </a:xfrm>
          <a:custGeom>
            <a:avLst/>
            <a:gdLst/>
            <a:ahLst/>
            <a:cxnLst/>
            <a:rect l="l" t="t" r="r" b="b"/>
            <a:pathLst>
              <a:path w="5520044" h="3795030">
                <a:moveTo>
                  <a:pt x="0" y="0"/>
                </a:moveTo>
                <a:lnTo>
                  <a:pt x="5520045" y="0"/>
                </a:lnTo>
                <a:lnTo>
                  <a:pt x="5520045" y="3795031"/>
                </a:lnTo>
                <a:lnTo>
                  <a:pt x="0" y="3795031"/>
                </a:lnTo>
                <a:lnTo>
                  <a:pt x="0" y="0"/>
                </a:lnTo>
                <a:close/>
              </a:path>
            </a:pathLst>
          </a:custGeom>
          <a:blipFill>
            <a:blip r:embed="rId5">
              <a:alphaModFix amt="15000"/>
              <a:extLst>
                <a:ext uri="{96DAC541-7B7A-43D3-8B79-37D633B846F1}">
                  <asvg:svgBlip xmlns:asvg="http://schemas.microsoft.com/office/drawing/2016/SVG/main" r:embed="rId6"/>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299</TotalTime>
  <Words>1270</Words>
  <Application>Microsoft Office PowerPoint</Application>
  <PresentationFormat>Custom</PresentationFormat>
  <Paragraphs>103</Paragraphs>
  <Slides>20</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Times New Roman</vt:lpstr>
      <vt:lpstr>Times New Roman Bold</vt:lpstr>
      <vt:lpstr>Calibri</vt:lpstr>
      <vt:lpstr>Roboto Condensed Bold</vt:lpstr>
      <vt:lpstr>Arial</vt:lpstr>
      <vt:lpstr>Barlow Condensed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Trường Đại Học Kĩ Thuật - Công Nghệ Cần Thơ</dc:title>
  <cp:lastModifiedBy>Gia Khanh</cp:lastModifiedBy>
  <cp:revision>4</cp:revision>
  <dcterms:created xsi:type="dcterms:W3CDTF">2006-08-16T00:00:00Z</dcterms:created>
  <dcterms:modified xsi:type="dcterms:W3CDTF">2023-11-28T19:31:34Z</dcterms:modified>
  <dc:identifier>DAFy_D7cuL4</dc:identifier>
</cp:coreProperties>
</file>